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b="1" sz="3600">
                <a:solidFill>
                  <a:srgbClr val="FFFFFF"/>
                </a:solidFill>
              </a:defRPr>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FFFFFF"/>
                </a:solidFill>
              </a:defRPr>
            </a:lvl1pPr>
          </a:lstStyle>
          <a:p>
            <a:pPr/>
            <a:r>
              <a:t>Presentation Title</a:t>
            </a:r>
          </a:p>
        </p:txBody>
      </p:sp>
      <p:sp>
        <p:nvSpPr>
          <p:cNvPr id="13" name="Body Level One…"/>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b="1" sz="5500">
                <a:solidFill>
                  <a:schemeClr val="accent1"/>
                </a:solidFill>
              </a:defRPr>
            </a:lvl1pPr>
            <a:lvl2pPr marL="0" indent="457200" defTabSz="825500">
              <a:lnSpc>
                <a:spcPct val="100000"/>
              </a:lnSpc>
              <a:spcBef>
                <a:spcPts val="0"/>
              </a:spcBef>
              <a:buSzTx/>
              <a:buNone/>
              <a:defRPr b="1" sz="5500">
                <a:solidFill>
                  <a:schemeClr val="accent1"/>
                </a:solidFill>
              </a:defRPr>
            </a:lvl2pPr>
            <a:lvl3pPr marL="0" indent="914400" defTabSz="825500">
              <a:lnSpc>
                <a:spcPct val="100000"/>
              </a:lnSpc>
              <a:spcBef>
                <a:spcPts val="0"/>
              </a:spcBef>
              <a:buSzTx/>
              <a:buNone/>
              <a:defRPr b="1" sz="5500">
                <a:solidFill>
                  <a:schemeClr val="accent1"/>
                </a:solidFill>
              </a:defRPr>
            </a:lvl3pPr>
            <a:lvl4pPr marL="0" indent="1371600" defTabSz="825500">
              <a:lnSpc>
                <a:spcPct val="100000"/>
              </a:lnSpc>
              <a:spcBef>
                <a:spcPts val="0"/>
              </a:spcBef>
              <a:buSzTx/>
              <a:buNone/>
              <a:defRPr b="1" sz="5500">
                <a:solidFill>
                  <a:schemeClr val="accent1"/>
                </a:solidFill>
              </a:defRPr>
            </a:lvl4pPr>
            <a:lvl5pPr marL="0" indent="1828800" defTabSz="825500">
              <a:lnSpc>
                <a:spcPct val="100000"/>
              </a:lnSpc>
              <a:spcBef>
                <a:spcPts val="0"/>
              </a:spcBef>
              <a:buSzTx/>
              <a:buNone/>
              <a:defRPr b="1" sz="5500">
                <a:solidFill>
                  <a:schemeClr val="accent1"/>
                </a:solidFill>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solidFill>
                  <a:schemeClr val="accent1">
                    <a:hueOff val="114395"/>
                    <a:lumOff val="-24975"/>
                  </a:schemeClr>
                </a:solidFill>
              </a:defRPr>
            </a:lvl1pPr>
            <a:lvl2pPr marL="0" indent="457200" algn="ctr">
              <a:lnSpc>
                <a:spcPct val="80000"/>
              </a:lnSpc>
              <a:spcBef>
                <a:spcPts val="0"/>
              </a:spcBef>
              <a:buSzTx/>
              <a:buNone/>
              <a:defRPr b="1" spc="-250" sz="25000">
                <a:solidFill>
                  <a:schemeClr val="accent1">
                    <a:hueOff val="114395"/>
                    <a:lumOff val="-24975"/>
                  </a:schemeClr>
                </a:solidFill>
              </a:defRPr>
            </a:lvl2pPr>
            <a:lvl3pPr marL="0" indent="914400" algn="ctr">
              <a:lnSpc>
                <a:spcPct val="80000"/>
              </a:lnSpc>
              <a:spcBef>
                <a:spcPts val="0"/>
              </a:spcBef>
              <a:buSzTx/>
              <a:buNone/>
              <a:defRPr b="1" spc="-250" sz="25000">
                <a:solidFill>
                  <a:schemeClr val="accent1">
                    <a:hueOff val="114395"/>
                    <a:lumOff val="-24975"/>
                  </a:schemeClr>
                </a:solidFill>
              </a:defRPr>
            </a:lvl3pPr>
            <a:lvl4pPr marL="0" indent="1371600" algn="ctr">
              <a:lnSpc>
                <a:spcPct val="80000"/>
              </a:lnSpc>
              <a:spcBef>
                <a:spcPts val="0"/>
              </a:spcBef>
              <a:buSzTx/>
              <a:buNone/>
              <a:defRPr b="1" spc="-250" sz="25000">
                <a:solidFill>
                  <a:schemeClr val="accent1">
                    <a:hueOff val="114395"/>
                    <a:lumOff val="-24975"/>
                  </a:schemeClr>
                </a:solidFill>
              </a:defRPr>
            </a:lvl4pPr>
            <a:lvl5pPr marL="0" indent="1828800" algn="ctr">
              <a:lnSpc>
                <a:spcPct val="80000"/>
              </a:lnSpc>
              <a:spcBef>
                <a:spcPts val="0"/>
              </a:spcBef>
              <a:buSzTx/>
              <a:buNone/>
              <a:defRPr b="1" spc="-250" sz="25000">
                <a:solidFill>
                  <a:schemeClr val="accent1">
                    <a:hueOff val="114395"/>
                    <a:lumOff val="-24975"/>
                  </a:schemeClr>
                </a:solidFill>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617931575_1991x1322.jpg"/>
          <p:cNvSpPr/>
          <p:nvPr>
            <p:ph type="pic" sz="quarter" idx="21"/>
          </p:nvPr>
        </p:nvSpPr>
        <p:spPr>
          <a:xfrm>
            <a:off x="15436504" y="1270000"/>
            <a:ext cx="8167167" cy="5422900"/>
          </a:xfrm>
          <a:prstGeom prst="rect">
            <a:avLst/>
          </a:prstGeom>
        </p:spPr>
        <p:txBody>
          <a:bodyPr lIns="91439" tIns="45719" rIns="91439" bIns="45719">
            <a:noAutofit/>
          </a:bodyPr>
          <a:lstStyle/>
          <a:p>
            <a:pPr/>
          </a:p>
        </p:txBody>
      </p:sp>
      <p:sp>
        <p:nvSpPr>
          <p:cNvPr id="125" name="740627569_2880x1920.jpg"/>
          <p:cNvSpPr/>
          <p:nvPr>
            <p:ph type="pic" sz="quarter" idx="22"/>
          </p:nvPr>
        </p:nvSpPr>
        <p:spPr>
          <a:xfrm>
            <a:off x="15461772" y="7085972"/>
            <a:ext cx="8148414" cy="5432276"/>
          </a:xfrm>
          <a:prstGeom prst="rect">
            <a:avLst/>
          </a:prstGeom>
        </p:spPr>
        <p:txBody>
          <a:bodyPr lIns="91439" tIns="45719" rIns="91439" bIns="45719">
            <a:noAutofit/>
          </a:bodyPr>
          <a:lstStyle/>
          <a:p>
            <a:pPr/>
          </a:p>
        </p:txBody>
      </p:sp>
      <p:sp>
        <p:nvSpPr>
          <p:cNvPr id="126" name="996267730_2880x1920.jpg"/>
          <p:cNvSpPr/>
          <p:nvPr>
            <p:ph type="pic" idx="23"/>
          </p:nvPr>
        </p:nvSpPr>
        <p:spPr>
          <a:xfrm>
            <a:off x="-124635" y="1270000"/>
            <a:ext cx="16859219" cy="11239479"/>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996267730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627569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solidFill>
                  <a:srgbClr val="FFFFFF"/>
                </a:solidFill>
              </a:defRPr>
            </a:lvl1pPr>
            <a:lvl2pPr marL="0" indent="457200" defTabSz="825500">
              <a:lnSpc>
                <a:spcPct val="100000"/>
              </a:lnSpc>
              <a:spcBef>
                <a:spcPts val="0"/>
              </a:spcBef>
              <a:buSzTx/>
              <a:buNone/>
              <a:defRPr b="1" sz="5500">
                <a:solidFill>
                  <a:srgbClr val="FFFFFF"/>
                </a:solidFill>
              </a:defRPr>
            </a:lvl2pPr>
            <a:lvl3pPr marL="0" indent="914400" defTabSz="825500">
              <a:lnSpc>
                <a:spcPct val="100000"/>
              </a:lnSpc>
              <a:spcBef>
                <a:spcPts val="0"/>
              </a:spcBef>
              <a:buSzTx/>
              <a:buNone/>
              <a:defRPr b="1" sz="5500">
                <a:solidFill>
                  <a:srgbClr val="FFFFFF"/>
                </a:solidFill>
              </a:defRPr>
            </a:lvl3pPr>
            <a:lvl4pPr marL="0" indent="1371600" defTabSz="825500">
              <a:lnSpc>
                <a:spcPct val="100000"/>
              </a:lnSpc>
              <a:spcBef>
                <a:spcPts val="0"/>
              </a:spcBef>
              <a:buSzTx/>
              <a:buNone/>
              <a:defRPr b="1" sz="5500">
                <a:solidFill>
                  <a:srgbClr val="FFFFFF"/>
                </a:solidFill>
              </a:defRPr>
            </a:lvl4pPr>
            <a:lvl5pPr marL="0" indent="1828800" defTabSz="825500">
              <a:lnSpc>
                <a:spcPct val="100000"/>
              </a:lnSpc>
              <a:spcBef>
                <a:spcPts val="0"/>
              </a:spcBef>
              <a:buSzTx/>
              <a:buNone/>
              <a:defRPr b="1" sz="5500">
                <a:solidFill>
                  <a:srgbClr val="FFFFFF"/>
                </a:solidFill>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136959463_1989x1321.jpg"/>
          <p:cNvSpPr/>
          <p:nvPr>
            <p:ph type="pic" idx="21"/>
          </p:nvPr>
        </p:nvSpPr>
        <p:spPr>
          <a:xfrm>
            <a:off x="9226574" y="1270000"/>
            <a:ext cx="16840152" cy="11184435"/>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17931575_1991x1322.jpg"/>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FFFFFF"/>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hyperlink" Target="https://files.cambridgescp.com/2024Eduqas/index_2A_COUNTRYSIDE.html"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hyperlink" Target="https://files.cambridgescp.com/2024Eduqas/index_2A_COUNTRYSIDE.html"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lumOff val="16165"/>
          </a:schemeClr>
        </a:solidFill>
      </p:bgPr>
    </p:bg>
    <p:spTree>
      <p:nvGrpSpPr>
        <p:cNvPr id="1" name=""/>
        <p:cNvGrpSpPr/>
        <p:nvPr/>
      </p:nvGrpSpPr>
      <p:grpSpPr>
        <a:xfrm>
          <a:off x="0" y="0"/>
          <a:ext cx="0" cy="0"/>
          <a:chOff x="0" y="0"/>
          <a:chExt cx="0" cy="0"/>
        </a:xfrm>
      </p:grpSpPr>
      <p:sp>
        <p:nvSpPr>
          <p:cNvPr id="151" name="Wednesday 30th November 20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Wednesday 30th November 2022</a:t>
            </a:r>
          </a:p>
        </p:txBody>
      </p:sp>
      <p:sp>
        <p:nvSpPr>
          <p:cNvPr id="152" name="Romans in the Countryside"/>
          <p:cNvSpPr txBox="1"/>
          <p:nvPr>
            <p:ph type="ctrTitle"/>
          </p:nvPr>
        </p:nvSpPr>
        <p:spPr>
          <a:prstGeom prst="rect">
            <a:avLst/>
          </a:prstGeom>
        </p:spPr>
        <p:txBody>
          <a:bodyPr/>
          <a:lstStyle/>
          <a:p>
            <a:pPr/>
            <a:r>
              <a:t>Romans in the Countryside</a:t>
            </a:r>
          </a:p>
        </p:txBody>
      </p:sp>
      <p:sp>
        <p:nvSpPr>
          <p:cNvPr id="153" name="Component 2: Latin literature"/>
          <p:cNvSpPr txBox="1"/>
          <p:nvPr>
            <p:ph type="subTitle" sz="quarter" idx="1"/>
          </p:nvPr>
        </p:nvSpPr>
        <p:spPr>
          <a:prstGeom prst="rect">
            <a:avLst/>
          </a:prstGeom>
        </p:spPr>
        <p:txBody>
          <a:bodyPr/>
          <a:lstStyle/>
          <a:p>
            <a:pPr/>
            <a:r>
              <a:t>Component 2: Latin literature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lumOff val="16165"/>
          </a:schemeClr>
        </a:solidFill>
      </p:bgPr>
    </p:bg>
    <p:spTree>
      <p:nvGrpSpPr>
        <p:cNvPr id="1" name=""/>
        <p:cNvGrpSpPr/>
        <p:nvPr/>
      </p:nvGrpSpPr>
      <p:grpSpPr>
        <a:xfrm>
          <a:off x="0" y="0"/>
          <a:ext cx="0" cy="0"/>
          <a:chOff x="0" y="0"/>
          <a:chExt cx="0" cy="0"/>
        </a:xfrm>
      </p:grpSpPr>
      <p:sp>
        <p:nvSpPr>
          <p:cNvPr id="303" name="Start to learn the text and the notes that go along with it.…"/>
          <p:cNvSpPr txBox="1"/>
          <p:nvPr>
            <p:ph type="ctrTitle"/>
          </p:nvPr>
        </p:nvSpPr>
        <p:spPr>
          <a:xfrm>
            <a:off x="1206498" y="3050004"/>
            <a:ext cx="21971004" cy="9213603"/>
          </a:xfrm>
          <a:prstGeom prst="rect">
            <a:avLst/>
          </a:prstGeom>
          <a:ln w="50800">
            <a:solidFill>
              <a:srgbClr val="000000"/>
            </a:solidFill>
          </a:ln>
        </p:spPr>
        <p:txBody>
          <a:bodyPr/>
          <a:lstStyle/>
          <a:p>
            <a:pPr defTabSz="1560536">
              <a:defRPr spc="-148" sz="7424"/>
            </a:pPr>
            <a:r>
              <a:t>Start to learn the text and the notes that go along with it. </a:t>
            </a:r>
          </a:p>
          <a:p>
            <a:pPr defTabSz="1560536">
              <a:defRPr spc="-148" sz="7424"/>
            </a:pPr>
          </a:p>
          <a:p>
            <a:pPr defTabSz="1560536">
              <a:defRPr spc="-148" sz="7424"/>
            </a:pPr>
            <a:r>
              <a:t>In the exam you will receive a blank copy of the Latin, but no translation of it or notes to go with it.</a:t>
            </a:r>
          </a:p>
          <a:p>
            <a:pPr defTabSz="1560536">
              <a:defRPr spc="-148" sz="7424"/>
            </a:pPr>
          </a:p>
          <a:p>
            <a:pPr defTabSz="1560536">
              <a:defRPr spc="-148" sz="7424"/>
            </a:pPr>
            <a:r>
              <a:t>Quizlet is a great technique to use for this - you should start to make your notes once you have finished the work from this lesson.</a:t>
            </a:r>
          </a:p>
        </p:txBody>
      </p:sp>
      <p:sp>
        <p:nvSpPr>
          <p:cNvPr id="304" name="Once you have finished…."/>
          <p:cNvSpPr txBox="1"/>
          <p:nvPr>
            <p:ph type="subTitle" sz="quarter" idx="1"/>
          </p:nvPr>
        </p:nvSpPr>
        <p:spPr>
          <a:xfrm>
            <a:off x="1206500" y="1457555"/>
            <a:ext cx="8941793" cy="1171717"/>
          </a:xfrm>
          <a:prstGeom prst="rect">
            <a:avLst/>
          </a:prstGeom>
          <a:ln w="50800">
            <a:solidFill>
              <a:srgbClr val="000000"/>
            </a:solidFill>
          </a:ln>
        </p:spPr>
        <p:txBody>
          <a:bodyPr/>
          <a:lstStyle/>
          <a:p>
            <a:pPr/>
            <a:r>
              <a:t>Once you have finished….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lumOff val="16165"/>
          </a:schemeClr>
        </a:solidFill>
      </p:bgPr>
    </p:bg>
    <p:spTree>
      <p:nvGrpSpPr>
        <p:cNvPr id="1" name=""/>
        <p:cNvGrpSpPr/>
        <p:nvPr/>
      </p:nvGrpSpPr>
      <p:grpSpPr>
        <a:xfrm>
          <a:off x="0" y="0"/>
          <a:ext cx="0" cy="0"/>
          <a:chOff x="0" y="0"/>
          <a:chExt cx="0" cy="0"/>
        </a:xfrm>
      </p:grpSpPr>
      <p:sp>
        <p:nvSpPr>
          <p:cNvPr id="155" name="A recap"/>
          <p:cNvSpPr txBox="1"/>
          <p:nvPr>
            <p:ph type="title"/>
          </p:nvPr>
        </p:nvSpPr>
        <p:spPr>
          <a:prstGeom prst="rect">
            <a:avLst/>
          </a:prstGeom>
        </p:spPr>
        <p:txBody>
          <a:bodyPr/>
          <a:lstStyle/>
          <a:p>
            <a:pPr/>
            <a:r>
              <a:t>A recap</a:t>
            </a:r>
          </a:p>
        </p:txBody>
      </p:sp>
      <p:sp>
        <p:nvSpPr>
          <p:cNvPr id="156" name="Cicero - ‘pro rosci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Cicero - ‘pro roscio’</a:t>
            </a:r>
          </a:p>
        </p:txBody>
      </p:sp>
      <p:sp>
        <p:nvSpPr>
          <p:cNvPr id="157" name="How does Cicero contrast the countryside from the city?…"/>
          <p:cNvSpPr txBox="1"/>
          <p:nvPr>
            <p:ph type="body" idx="1"/>
          </p:nvPr>
        </p:nvSpPr>
        <p:spPr>
          <a:xfrm>
            <a:off x="725553" y="4248504"/>
            <a:ext cx="22683779" cy="8256012"/>
          </a:xfrm>
          <a:prstGeom prst="rect">
            <a:avLst/>
          </a:prstGeom>
        </p:spPr>
        <p:txBody>
          <a:bodyPr/>
          <a:lstStyle/>
          <a:p>
            <a:pPr marL="560832" indent="-560832" defTabSz="2243271">
              <a:spcBef>
                <a:spcPts val="4100"/>
              </a:spcBef>
              <a:defRPr sz="6808">
                <a:solidFill>
                  <a:srgbClr val="FFFFFF"/>
                </a:solidFill>
              </a:defRPr>
            </a:pPr>
          </a:p>
          <a:p>
            <a:pPr marL="560832" indent="-560832" defTabSz="2243271">
              <a:spcBef>
                <a:spcPts val="4100"/>
              </a:spcBef>
              <a:defRPr sz="6808">
                <a:solidFill>
                  <a:srgbClr val="FFFFFF"/>
                </a:solidFill>
              </a:defRPr>
            </a:pPr>
            <a:r>
              <a:t>How does Cicero contrast the countryside from the city?</a:t>
            </a:r>
          </a:p>
          <a:p>
            <a:pPr marL="560832" indent="-560832" defTabSz="2243271">
              <a:spcBef>
                <a:spcPts val="4100"/>
              </a:spcBef>
              <a:defRPr sz="6808">
                <a:solidFill>
                  <a:srgbClr val="FFFFFF"/>
                </a:solidFill>
              </a:defRPr>
            </a:pPr>
            <a:r>
              <a:t>What does Cicero say about the contrast of the people who live in the countryside and those who live in city?</a:t>
            </a:r>
          </a:p>
          <a:p>
            <a:pPr marL="560832" indent="-560832" defTabSz="2243271">
              <a:spcBef>
                <a:spcPts val="4100"/>
              </a:spcBef>
              <a:defRPr sz="6808">
                <a:solidFill>
                  <a:srgbClr val="FFFFFF"/>
                </a:solidFill>
              </a:defRPr>
            </a:pPr>
            <a:r>
              <a:t>What overall point is Cicero trying to make through this speech?</a:t>
            </a:r>
          </a:p>
        </p:txBody>
      </p:sp>
      <p:pic>
        <p:nvPicPr>
          <p:cNvPr id="158" name="Image" descr="Image"/>
          <p:cNvPicPr>
            <a:picLocks noChangeAspect="1"/>
          </p:cNvPicPr>
          <p:nvPr/>
        </p:nvPicPr>
        <p:blipFill>
          <a:blip r:embed="rId2">
            <a:extLst/>
          </a:blip>
          <a:stretch>
            <a:fillRect/>
          </a:stretch>
        </p:blipFill>
        <p:spPr>
          <a:xfrm>
            <a:off x="19187619" y="611509"/>
            <a:ext cx="4407666" cy="3452938"/>
          </a:xfrm>
          <a:prstGeom prst="rect">
            <a:avLst/>
          </a:prstGeom>
          <a:ln w="12700">
            <a:miter lim="400000"/>
          </a:ln>
        </p:spPr>
      </p:pic>
      <p:sp>
        <p:nvSpPr>
          <p:cNvPr id="159" name="Answer the following questions in full sentences in your exercise book."/>
          <p:cNvSpPr txBox="1"/>
          <p:nvPr/>
        </p:nvSpPr>
        <p:spPr>
          <a:xfrm>
            <a:off x="1081942" y="4666057"/>
            <a:ext cx="21971001" cy="93478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l" defTabSz="759459">
              <a:defRPr b="1" sz="5060">
                <a:solidFill>
                  <a:srgbClr val="000000"/>
                </a:solidFill>
              </a:defRPr>
            </a:lvl1pPr>
          </a:lstStyle>
          <a:p>
            <a:pPr/>
            <a:r>
              <a:t>Answer the following questions in full sentences in your exercise book.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lumOff val="16165"/>
          </a:schemeClr>
        </a:solidFill>
      </p:bgPr>
    </p:bg>
    <p:spTree>
      <p:nvGrpSpPr>
        <p:cNvPr id="1" name=""/>
        <p:cNvGrpSpPr/>
        <p:nvPr/>
      </p:nvGrpSpPr>
      <p:grpSpPr>
        <a:xfrm>
          <a:off x="0" y="0"/>
          <a:ext cx="0" cy="0"/>
          <a:chOff x="0" y="0"/>
          <a:chExt cx="0" cy="0"/>
        </a:xfrm>
      </p:grpSpPr>
      <p:pic>
        <p:nvPicPr>
          <p:cNvPr id="161" name="Screenshot 2022-11-10 at 11.33.36.png" descr="Screenshot 2022-11-10 at 11.33.36.png"/>
          <p:cNvPicPr>
            <a:picLocks noChangeAspect="1"/>
          </p:cNvPicPr>
          <p:nvPr/>
        </p:nvPicPr>
        <p:blipFill>
          <a:blip r:embed="rId2">
            <a:extLst/>
          </a:blip>
          <a:stretch>
            <a:fillRect/>
          </a:stretch>
        </p:blipFill>
        <p:spPr>
          <a:xfrm>
            <a:off x="327453" y="755167"/>
            <a:ext cx="23729094" cy="3429705"/>
          </a:xfrm>
          <a:prstGeom prst="rect">
            <a:avLst/>
          </a:prstGeom>
          <a:ln w="50800">
            <a:solidFill>
              <a:srgbClr val="000000"/>
            </a:solidFill>
            <a:miter lim="400000"/>
          </a:ln>
        </p:spPr>
      </p:pic>
      <p:grpSp>
        <p:nvGrpSpPr>
          <p:cNvPr id="164" name="Image"/>
          <p:cNvGrpSpPr/>
          <p:nvPr/>
        </p:nvGrpSpPr>
        <p:grpSpPr>
          <a:xfrm>
            <a:off x="5021593" y="4487458"/>
            <a:ext cx="14917950" cy="9128570"/>
            <a:chOff x="0" y="0"/>
            <a:chExt cx="14917948" cy="9128569"/>
          </a:xfrm>
        </p:grpSpPr>
        <p:pic>
          <p:nvPicPr>
            <p:cNvPr id="163" name="Image" descr="Image"/>
            <p:cNvPicPr>
              <a:picLocks noChangeAspect="1"/>
            </p:cNvPicPr>
            <p:nvPr/>
          </p:nvPicPr>
          <p:blipFill>
            <a:blip r:embed="rId3">
              <a:extLst/>
            </a:blip>
            <a:stretch>
              <a:fillRect/>
            </a:stretch>
          </p:blipFill>
          <p:spPr>
            <a:xfrm>
              <a:off x="127000" y="88900"/>
              <a:ext cx="14663949" cy="8798370"/>
            </a:xfrm>
            <a:prstGeom prst="rect">
              <a:avLst/>
            </a:prstGeom>
            <a:ln>
              <a:noFill/>
            </a:ln>
            <a:effectLst/>
          </p:spPr>
        </p:pic>
        <p:pic>
          <p:nvPicPr>
            <p:cNvPr id="162" name="Image" descr="Image"/>
            <p:cNvPicPr>
              <a:picLocks noChangeAspect="0"/>
            </p:cNvPicPr>
            <p:nvPr/>
          </p:nvPicPr>
          <p:blipFill>
            <a:blip r:embed="rId4">
              <a:extLst/>
            </a:blip>
            <a:stretch>
              <a:fillRect/>
            </a:stretch>
          </p:blipFill>
          <p:spPr>
            <a:xfrm>
              <a:off x="0" y="0"/>
              <a:ext cx="14917949" cy="9128570"/>
            </a:xfrm>
            <a:prstGeom prst="rect">
              <a:avLst/>
            </a:prstGeom>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lumOff val="16165"/>
          </a:schemeClr>
        </a:solidFill>
      </p:bgPr>
    </p:bg>
    <p:spTree>
      <p:nvGrpSpPr>
        <p:cNvPr id="1" name=""/>
        <p:cNvGrpSpPr/>
        <p:nvPr/>
      </p:nvGrpSpPr>
      <p:grpSpPr>
        <a:xfrm>
          <a:off x="0" y="0"/>
          <a:ext cx="0" cy="0"/>
          <a:chOff x="0" y="0"/>
          <a:chExt cx="0" cy="0"/>
        </a:xfrm>
      </p:grpSpPr>
      <p:sp>
        <p:nvSpPr>
          <p:cNvPr id="166" name="Notes"/>
          <p:cNvSpPr txBox="1"/>
          <p:nvPr>
            <p:ph type="title"/>
          </p:nvPr>
        </p:nvSpPr>
        <p:spPr>
          <a:xfrm>
            <a:off x="629363" y="447505"/>
            <a:ext cx="21971001" cy="1433164"/>
          </a:xfrm>
          <a:prstGeom prst="rect">
            <a:avLst/>
          </a:prstGeom>
        </p:spPr>
        <p:txBody>
          <a:bodyPr/>
          <a:lstStyle/>
          <a:p>
            <a:pPr/>
            <a:r>
              <a:t>Notes</a:t>
            </a:r>
          </a:p>
        </p:txBody>
      </p:sp>
      <p:sp>
        <p:nvSpPr>
          <p:cNvPr id="167" name="Click below for the interactive text explorer"/>
          <p:cNvSpPr txBox="1"/>
          <p:nvPr>
            <p:ph type="body" idx="21"/>
          </p:nvPr>
        </p:nvSpPr>
        <p:spPr>
          <a:xfrm>
            <a:off x="4853768" y="1711144"/>
            <a:ext cx="21971001" cy="934780"/>
          </a:xfrm>
          <a:prstGeom prst="rect">
            <a:avLst/>
          </a:prstGeom>
          <a:extLst>
            <a:ext uri="{C572A759-6A51-4108-AA02-DFA0A04FC94B}">
              <ma14:wrappingTextBoxFlag xmlns:ma14="http://schemas.microsoft.com/office/mac/drawingml/2011/main" val="1"/>
            </a:ext>
          </a:extLst>
        </p:spPr>
        <p:txBody>
          <a:bodyPr/>
          <a:lstStyle/>
          <a:p>
            <a:pPr/>
            <a:r>
              <a:t>Click below for the interactive text explorer</a:t>
            </a:r>
          </a:p>
        </p:txBody>
      </p:sp>
      <p:pic>
        <p:nvPicPr>
          <p:cNvPr id="168" name="Image" descr="Image"/>
          <p:cNvPicPr>
            <a:picLocks noChangeAspect="1"/>
          </p:cNvPicPr>
          <p:nvPr/>
        </p:nvPicPr>
        <p:blipFill>
          <a:blip r:embed="rId2">
            <a:extLst/>
          </a:blip>
          <a:stretch>
            <a:fillRect/>
          </a:stretch>
        </p:blipFill>
        <p:spPr>
          <a:xfrm>
            <a:off x="5449126" y="2929754"/>
            <a:ext cx="13004801" cy="8674101"/>
          </a:xfrm>
          <a:prstGeom prst="rect">
            <a:avLst/>
          </a:prstGeom>
          <a:ln w="12700">
            <a:miter lim="400000"/>
          </a:ln>
        </p:spPr>
      </p:pic>
      <p:sp>
        <p:nvSpPr>
          <p:cNvPr id="169" name="Interactive Text Explorer"/>
          <p:cNvSpPr txBox="1"/>
          <p:nvPr/>
        </p:nvSpPr>
        <p:spPr>
          <a:xfrm>
            <a:off x="6847651" y="3520160"/>
            <a:ext cx="10207753" cy="119288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90000"/>
              </a:lnSpc>
              <a:spcBef>
                <a:spcPts val="4500"/>
              </a:spcBef>
              <a:defRPr sz="7400" u="sng">
                <a:solidFill>
                  <a:srgbClr val="FFFFFF"/>
                </a:solidFill>
                <a:hlinkClick r:id="rId3" invalidUrl="" action="" tgtFrame="" tooltip="" history="1" highlightClick="0" endSnd="0"/>
              </a:defRPr>
            </a:lvl1pPr>
          </a:lstStyle>
          <a:p>
            <a:pPr>
              <a:defRPr u="none"/>
            </a:pPr>
            <a:r>
              <a:rPr u="sng">
                <a:hlinkClick r:id="rId3" invalidUrl="" action="" tgtFrame="" tooltip="" history="1" highlightClick="0" endSnd="0"/>
              </a:rPr>
              <a:t>Interactive Text Explorer</a:t>
            </a:r>
          </a:p>
        </p:txBody>
      </p:sp>
      <p:pic>
        <p:nvPicPr>
          <p:cNvPr id="170" name="Image" descr="Image"/>
          <p:cNvPicPr>
            <a:picLocks noChangeAspect="1"/>
          </p:cNvPicPr>
          <p:nvPr/>
        </p:nvPicPr>
        <p:blipFill>
          <a:blip r:embed="rId2">
            <a:extLst/>
          </a:blip>
          <a:stretch>
            <a:fillRect/>
          </a:stretch>
        </p:blipFill>
        <p:spPr>
          <a:xfrm>
            <a:off x="302997" y="10974791"/>
            <a:ext cx="3708901" cy="2473808"/>
          </a:xfrm>
          <a:prstGeom prst="rect">
            <a:avLst/>
          </a:prstGeom>
          <a:ln w="12700">
            <a:miter lim="400000"/>
          </a:ln>
        </p:spPr>
      </p:pic>
      <p:sp>
        <p:nvSpPr>
          <p:cNvPr id="171" name="Rectangle"/>
          <p:cNvSpPr/>
          <p:nvPr/>
        </p:nvSpPr>
        <p:spPr>
          <a:xfrm>
            <a:off x="540212" y="12787282"/>
            <a:ext cx="3234471" cy="404087"/>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72" name="Notes"/>
          <p:cNvSpPr txBox="1"/>
          <p:nvPr/>
        </p:nvSpPr>
        <p:spPr>
          <a:xfrm>
            <a:off x="1246236" y="10909644"/>
            <a:ext cx="20873181" cy="9347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1560536">
              <a:lnSpc>
                <a:spcPct val="80000"/>
              </a:lnSpc>
              <a:defRPr b="1" spc="-108" sz="5440">
                <a:solidFill>
                  <a:schemeClr val="accent1">
                    <a:hueOff val="114395"/>
                    <a:lumOff val="-24975"/>
                  </a:schemeClr>
                </a:solidFill>
              </a:defRPr>
            </a:lvl1pPr>
          </a:lstStyle>
          <a:p>
            <a:pPr/>
            <a:r>
              <a:t>Notes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lumOff val="16165"/>
          </a:schemeClr>
        </a:solidFill>
      </p:bgPr>
    </p:bg>
    <p:spTree>
      <p:nvGrpSpPr>
        <p:cNvPr id="1" name=""/>
        <p:cNvGrpSpPr/>
        <p:nvPr/>
      </p:nvGrpSpPr>
      <p:grpSpPr>
        <a:xfrm>
          <a:off x="0" y="0"/>
          <a:ext cx="0" cy="0"/>
          <a:chOff x="0" y="0"/>
          <a:chExt cx="0" cy="0"/>
        </a:xfrm>
      </p:grpSpPr>
      <p:sp>
        <p:nvSpPr>
          <p:cNvPr id="174" name="Notes"/>
          <p:cNvSpPr txBox="1"/>
          <p:nvPr>
            <p:ph type="title"/>
          </p:nvPr>
        </p:nvSpPr>
        <p:spPr>
          <a:xfrm>
            <a:off x="629363" y="447505"/>
            <a:ext cx="21971001" cy="1433164"/>
          </a:xfrm>
          <a:prstGeom prst="rect">
            <a:avLst/>
          </a:prstGeom>
        </p:spPr>
        <p:txBody>
          <a:bodyPr/>
          <a:lstStyle/>
          <a:p>
            <a:pPr/>
            <a:r>
              <a:t>Notes</a:t>
            </a:r>
          </a:p>
        </p:txBody>
      </p:sp>
      <p:sp>
        <p:nvSpPr>
          <p:cNvPr id="175" name="In the following slides read through the translation for each section of Latin."/>
          <p:cNvSpPr txBox="1"/>
          <p:nvPr>
            <p:ph type="body" idx="21"/>
          </p:nvPr>
        </p:nvSpPr>
        <p:spPr>
          <a:xfrm>
            <a:off x="1206500" y="2244060"/>
            <a:ext cx="21971000" cy="934780"/>
          </a:xfrm>
          <a:prstGeom prst="rect">
            <a:avLst/>
          </a:prstGeom>
          <a:extLst>
            <a:ext uri="{C572A759-6A51-4108-AA02-DFA0A04FC94B}">
              <ma14:wrappingTextBoxFlag xmlns:ma14="http://schemas.microsoft.com/office/mac/drawingml/2011/main" val="1"/>
            </a:ext>
          </a:extLst>
        </p:spPr>
        <p:txBody>
          <a:bodyPr/>
          <a:lstStyle>
            <a:lvl1pPr defTabSz="709930">
              <a:defRPr sz="4730"/>
            </a:lvl1pPr>
          </a:lstStyle>
          <a:p>
            <a:pPr/>
            <a:r>
              <a:t>In the following slides read through the translation for each section of Latin.</a:t>
            </a:r>
          </a:p>
        </p:txBody>
      </p:sp>
      <p:pic>
        <p:nvPicPr>
          <p:cNvPr id="176" name="Image" descr="Image"/>
          <p:cNvPicPr>
            <a:picLocks noChangeAspect="1"/>
          </p:cNvPicPr>
          <p:nvPr/>
        </p:nvPicPr>
        <p:blipFill>
          <a:blip r:embed="rId2">
            <a:extLst/>
          </a:blip>
          <a:stretch>
            <a:fillRect/>
          </a:stretch>
        </p:blipFill>
        <p:spPr>
          <a:xfrm>
            <a:off x="5449126" y="4405508"/>
            <a:ext cx="13004801" cy="8674101"/>
          </a:xfrm>
          <a:prstGeom prst="rect">
            <a:avLst/>
          </a:prstGeom>
          <a:ln w="12700">
            <a:miter lim="400000"/>
          </a:ln>
        </p:spPr>
      </p:pic>
      <p:sp>
        <p:nvSpPr>
          <p:cNvPr id="177" name="Interactive Text Explorer"/>
          <p:cNvSpPr txBox="1"/>
          <p:nvPr/>
        </p:nvSpPr>
        <p:spPr>
          <a:xfrm>
            <a:off x="6847651" y="5245657"/>
            <a:ext cx="10207753" cy="119288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90000"/>
              </a:lnSpc>
              <a:spcBef>
                <a:spcPts val="4500"/>
              </a:spcBef>
              <a:defRPr sz="7400" u="sng">
                <a:solidFill>
                  <a:srgbClr val="FFFFFF"/>
                </a:solidFill>
                <a:hlinkClick r:id="rId3" invalidUrl="" action="" tgtFrame="" tooltip="" history="1" highlightClick="0" endSnd="0"/>
              </a:defRPr>
            </a:lvl1pPr>
          </a:lstStyle>
          <a:p>
            <a:pPr>
              <a:defRPr u="none"/>
            </a:pPr>
            <a:r>
              <a:rPr u="sng">
                <a:hlinkClick r:id="rId3" invalidUrl="" action="" tgtFrame="" tooltip="" history="1" highlightClick="0" endSnd="0"/>
              </a:rPr>
              <a:t>Interactive Text Explorer</a:t>
            </a:r>
          </a:p>
        </p:txBody>
      </p:sp>
      <p:sp>
        <p:nvSpPr>
          <p:cNvPr id="178" name="Rectangle"/>
          <p:cNvSpPr/>
          <p:nvPr/>
        </p:nvSpPr>
        <p:spPr>
          <a:xfrm>
            <a:off x="540212" y="12787282"/>
            <a:ext cx="3234471" cy="404087"/>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79" name="You should read through the notes to each section and answer the questions in full sentences in your book."/>
          <p:cNvSpPr txBox="1"/>
          <p:nvPr/>
        </p:nvSpPr>
        <p:spPr>
          <a:xfrm>
            <a:off x="1206500" y="3542231"/>
            <a:ext cx="21971000" cy="93478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l" defTabSz="503555">
              <a:defRPr b="1" sz="3355">
                <a:solidFill>
                  <a:srgbClr val="000000"/>
                </a:solidFill>
              </a:defRPr>
            </a:lvl1pPr>
          </a:lstStyle>
          <a:p>
            <a:pPr/>
            <a:r>
              <a:t>You should read through the notes to each section and answer the questions in full sentences in your book.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Cicero - ‘pro roscio’"/>
          <p:cNvSpPr txBox="1"/>
          <p:nvPr>
            <p:ph type="body" idx="21"/>
          </p:nvPr>
        </p:nvSpPr>
        <p:spPr>
          <a:xfrm>
            <a:off x="17318215" y="394317"/>
            <a:ext cx="21971001" cy="934780"/>
          </a:xfrm>
          <a:prstGeom prst="rect">
            <a:avLst/>
          </a:prstGeom>
          <a:extLst>
            <a:ext uri="{C572A759-6A51-4108-AA02-DFA0A04FC94B}">
              <ma14:wrappingTextBoxFlag xmlns:ma14="http://schemas.microsoft.com/office/mac/drawingml/2011/main" val="1"/>
            </a:ext>
          </a:extLst>
        </p:spPr>
        <p:txBody>
          <a:bodyPr/>
          <a:lstStyle/>
          <a:p>
            <a:pPr/>
            <a:r>
              <a:t>Cicero - ‘pro roscio’</a:t>
            </a:r>
          </a:p>
        </p:txBody>
      </p:sp>
      <p:pic>
        <p:nvPicPr>
          <p:cNvPr id="182" name="Screenshot 2022-11-10 at 09.31.21.png" descr="Screenshot 2022-11-10 at 09.31.21.png"/>
          <p:cNvPicPr>
            <a:picLocks noChangeAspect="1"/>
          </p:cNvPicPr>
          <p:nvPr/>
        </p:nvPicPr>
        <p:blipFill>
          <a:blip r:embed="rId2">
            <a:extLst/>
          </a:blip>
          <a:stretch>
            <a:fillRect/>
          </a:stretch>
        </p:blipFill>
        <p:spPr>
          <a:xfrm>
            <a:off x="510684" y="4724370"/>
            <a:ext cx="23362632" cy="3016798"/>
          </a:xfrm>
          <a:prstGeom prst="rect">
            <a:avLst/>
          </a:prstGeom>
          <a:ln w="25400">
            <a:solidFill>
              <a:srgbClr val="000000"/>
            </a:solidFill>
            <a:miter lim="400000"/>
          </a:ln>
        </p:spPr>
      </p:pic>
      <p:sp>
        <p:nvSpPr>
          <p:cNvPr id="183" name="Rectangle"/>
          <p:cNvSpPr/>
          <p:nvPr/>
        </p:nvSpPr>
        <p:spPr>
          <a:xfrm>
            <a:off x="3944551" y="5768631"/>
            <a:ext cx="7882944"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grpSp>
        <p:nvGrpSpPr>
          <p:cNvPr id="186" name="Group"/>
          <p:cNvGrpSpPr/>
          <p:nvPr/>
        </p:nvGrpSpPr>
        <p:grpSpPr>
          <a:xfrm>
            <a:off x="264684" y="1194944"/>
            <a:ext cx="10413537" cy="4908504"/>
            <a:chOff x="0" y="0"/>
            <a:chExt cx="10413536" cy="4908502"/>
          </a:xfrm>
        </p:grpSpPr>
        <p:sp>
          <p:nvSpPr>
            <p:cNvPr id="184" name="Arrow 11"/>
            <p:cNvSpPr/>
            <p:nvPr/>
          </p:nvSpPr>
          <p:spPr>
            <a:xfrm rot="3287402">
              <a:off x="2460602" y="3484828"/>
              <a:ext cx="1420790" cy="1069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5" name="Cicero uses sarcasm very effectively here.…"/>
            <p:cNvSpPr txBox="1"/>
            <p:nvPr/>
          </p:nvSpPr>
          <p:spPr>
            <a:xfrm>
              <a:off x="0" y="-1"/>
              <a:ext cx="10413537" cy="3112413"/>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Cicero uses sarcasm very effectively here.</a:t>
              </a:r>
            </a:p>
            <a:p>
              <a:pPr defTabSz="825500">
                <a:defRPr sz="3200">
                  <a:solidFill>
                    <a:srgbClr val="FFFFFF"/>
                  </a:solidFill>
                  <a:latin typeface="Helvetica Neue Medium"/>
                  <a:ea typeface="Helvetica Neue Medium"/>
                  <a:cs typeface="Helvetica Neue Medium"/>
                  <a:sym typeface="Helvetica Neue Medium"/>
                </a:defRPr>
              </a:pPr>
              <a:r>
                <a:t>‘You would be a ridiculous prosecutor’</a:t>
              </a:r>
            </a:p>
            <a:p>
              <a:pPr defTabSz="825500">
                <a:defRPr sz="3200">
                  <a:solidFill>
                    <a:srgbClr val="FFFFFF"/>
                  </a:solidFill>
                  <a:latin typeface="Helvetica Neue Medium"/>
                  <a:ea typeface="Helvetica Neue Medium"/>
                  <a:cs typeface="Helvetica Neue Medium"/>
                  <a:sym typeface="Helvetica Neue Medium"/>
                </a:defRPr>
              </a:pPr>
              <a:r>
                <a:t>Cicero starts this part of the speech with a bold, emphatic statement! He draws our attention to what he is saying. He is mocking the opinions of the prosecutors, showing that they have archaic views.</a:t>
              </a:r>
            </a:p>
          </p:txBody>
        </p:sp>
      </p:grpSp>
      <p:sp>
        <p:nvSpPr>
          <p:cNvPr id="187" name="Rectangle"/>
          <p:cNvSpPr/>
          <p:nvPr/>
        </p:nvSpPr>
        <p:spPr>
          <a:xfrm>
            <a:off x="19413752" y="5768631"/>
            <a:ext cx="1702664"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188" name="Rectangle"/>
          <p:cNvSpPr/>
          <p:nvPr/>
        </p:nvSpPr>
        <p:spPr>
          <a:xfrm>
            <a:off x="12615119" y="5768631"/>
            <a:ext cx="4668034"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grpSp>
        <p:nvGrpSpPr>
          <p:cNvPr id="191" name="Group"/>
          <p:cNvGrpSpPr/>
          <p:nvPr/>
        </p:nvGrpSpPr>
        <p:grpSpPr>
          <a:xfrm>
            <a:off x="11260711" y="1460862"/>
            <a:ext cx="9342884" cy="4050817"/>
            <a:chOff x="0" y="0"/>
            <a:chExt cx="9342883" cy="4050815"/>
          </a:xfrm>
        </p:grpSpPr>
        <p:sp>
          <p:nvSpPr>
            <p:cNvPr id="189" name="‘esses’…"/>
            <p:cNvSpPr txBox="1"/>
            <p:nvPr/>
          </p:nvSpPr>
          <p:spPr>
            <a:xfrm>
              <a:off x="0" y="0"/>
              <a:ext cx="8274009" cy="3117515"/>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r>
                <a:t>‘</a:t>
              </a:r>
              <a:r>
                <a:rPr u="sng"/>
                <a:t>esses</a:t>
              </a:r>
              <a:r>
                <a:t>’</a:t>
              </a:r>
            </a:p>
            <a:p>
              <a:pPr defTabSz="825500">
                <a:defRPr sz="3200">
                  <a:solidFill>
                    <a:srgbClr val="FFFFFF"/>
                  </a:solidFill>
                  <a:latin typeface="Helvetica Neue Medium"/>
                  <a:ea typeface="Helvetica Neue Medium"/>
                  <a:cs typeface="Helvetica Neue Medium"/>
                  <a:sym typeface="Helvetica Neue Medium"/>
                </a:defRPr>
              </a:pPr>
              <a:r>
                <a:t>Cicero uses the subjunctive mood to express a condition ‘if’. He is showing members of the prosecution a possibility/scenario of how ridiculous they would seem if they acted in this way</a:t>
              </a:r>
            </a:p>
          </p:txBody>
        </p:sp>
        <p:sp>
          <p:nvSpPr>
            <p:cNvPr id="190" name="Arrow 11"/>
            <p:cNvSpPr/>
            <p:nvPr/>
          </p:nvSpPr>
          <p:spPr>
            <a:xfrm rot="2622817">
              <a:off x="7746782" y="2636117"/>
              <a:ext cx="1423120" cy="10714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194" name="Group"/>
          <p:cNvGrpSpPr/>
          <p:nvPr/>
        </p:nvGrpSpPr>
        <p:grpSpPr>
          <a:xfrm>
            <a:off x="3930963" y="5768631"/>
            <a:ext cx="19669093" cy="2050649"/>
            <a:chOff x="0" y="0"/>
            <a:chExt cx="19669091" cy="2050647"/>
          </a:xfrm>
        </p:grpSpPr>
        <p:sp>
          <p:nvSpPr>
            <p:cNvPr id="192" name="Rectangle"/>
            <p:cNvSpPr/>
            <p:nvPr/>
          </p:nvSpPr>
          <p:spPr>
            <a:xfrm>
              <a:off x="18822302" y="0"/>
              <a:ext cx="846790" cy="404087"/>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193" name="Rectangle"/>
            <p:cNvSpPr/>
            <p:nvPr/>
          </p:nvSpPr>
          <p:spPr>
            <a:xfrm>
              <a:off x="0" y="1646560"/>
              <a:ext cx="6299568" cy="404088"/>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Neue Medium"/>
                  <a:ea typeface="Helvetica Neue Medium"/>
                  <a:cs typeface="Helvetica Neue Medium"/>
                  <a:sym typeface="Helvetica Neue Medium"/>
                </a:defRPr>
              </a:pPr>
            </a:p>
          </p:txBody>
        </p:sp>
      </p:grpSp>
      <p:grpSp>
        <p:nvGrpSpPr>
          <p:cNvPr id="197" name="Group"/>
          <p:cNvGrpSpPr/>
          <p:nvPr/>
        </p:nvGrpSpPr>
        <p:grpSpPr>
          <a:xfrm>
            <a:off x="640709" y="7573774"/>
            <a:ext cx="11334235" cy="5665876"/>
            <a:chOff x="0" y="0"/>
            <a:chExt cx="11334233" cy="5665875"/>
          </a:xfrm>
        </p:grpSpPr>
        <p:sp>
          <p:nvSpPr>
            <p:cNvPr id="195" name="Arrow 11"/>
            <p:cNvSpPr/>
            <p:nvPr/>
          </p:nvSpPr>
          <p:spPr>
            <a:xfrm rot="5368969">
              <a:off x="5572746" y="134852"/>
              <a:ext cx="1129583" cy="867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31" y="0"/>
                  </a:moveTo>
                  <a:cubicBezTo>
                    <a:pt x="8590" y="0"/>
                    <a:pt x="9049" y="232"/>
                    <a:pt x="9400" y="697"/>
                  </a:cubicBezTo>
                  <a:cubicBezTo>
                    <a:pt x="10100" y="1626"/>
                    <a:pt x="10100" y="3135"/>
                    <a:pt x="9400" y="4065"/>
                  </a:cubicBezTo>
                  <a:lnTo>
                    <a:pt x="6121" y="8419"/>
                  </a:lnTo>
                  <a:lnTo>
                    <a:pt x="19807" y="8419"/>
                  </a:lnTo>
                  <a:cubicBezTo>
                    <a:pt x="20798" y="8419"/>
                    <a:pt x="21600" y="9485"/>
                    <a:pt x="21600" y="10800"/>
                  </a:cubicBezTo>
                  <a:cubicBezTo>
                    <a:pt x="21600" y="12115"/>
                    <a:pt x="20798" y="13181"/>
                    <a:pt x="19807" y="13181"/>
                  </a:cubicBezTo>
                  <a:lnTo>
                    <a:pt x="6121" y="13181"/>
                  </a:lnTo>
                  <a:lnTo>
                    <a:pt x="9400" y="17535"/>
                  </a:lnTo>
                  <a:cubicBezTo>
                    <a:pt x="10100" y="18465"/>
                    <a:pt x="10100" y="19974"/>
                    <a:pt x="9400" y="20903"/>
                  </a:cubicBezTo>
                  <a:cubicBezTo>
                    <a:pt x="9049" y="21368"/>
                    <a:pt x="8590" y="21600"/>
                    <a:pt x="8131" y="21600"/>
                  </a:cubicBezTo>
                  <a:cubicBezTo>
                    <a:pt x="7673" y="21600"/>
                    <a:pt x="7213" y="21368"/>
                    <a:pt x="6863" y="20903"/>
                  </a:cubicBezTo>
                  <a:lnTo>
                    <a:pt x="526" y="12484"/>
                  </a:lnTo>
                  <a:cubicBezTo>
                    <a:pt x="176" y="12019"/>
                    <a:pt x="0" y="11409"/>
                    <a:pt x="0" y="10800"/>
                  </a:cubicBezTo>
                  <a:cubicBezTo>
                    <a:pt x="0" y="10191"/>
                    <a:pt x="176" y="9581"/>
                    <a:pt x="526" y="9116"/>
                  </a:cubicBezTo>
                  <a:lnTo>
                    <a:pt x="6863" y="697"/>
                  </a:lnTo>
                  <a:cubicBezTo>
                    <a:pt x="7213" y="232"/>
                    <a:pt x="7673" y="0"/>
                    <a:pt x="8131"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96" name="‘ab aratro arcessebantur’…"/>
            <p:cNvSpPr txBox="1"/>
            <p:nvPr/>
          </p:nvSpPr>
          <p:spPr>
            <a:xfrm>
              <a:off x="0" y="1067563"/>
              <a:ext cx="11334234" cy="4598313"/>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‘ab aratro arcessebantur’</a:t>
              </a:r>
            </a:p>
            <a:p>
              <a:pPr defTabSz="825500">
                <a:defRPr sz="3200">
                  <a:solidFill>
                    <a:srgbClr val="FFFFFF"/>
                  </a:solidFill>
                  <a:latin typeface="Helvetica Neue Medium"/>
                  <a:ea typeface="Helvetica Neue Medium"/>
                  <a:cs typeface="Helvetica Neue Medium"/>
                  <a:sym typeface="Helvetica Neue Medium"/>
                </a:defRPr>
              </a:pPr>
              <a:r>
                <a:t>Here there is alliteration of the letter ‘a’ which draws our attention to what Cicero is saying: ‘summoned from the plough’. The emphasis here is on farmers and farming; way back in Rome’s past, when cities had not been built, Rome relied upon its countrymen to come to the courts to try criminals. Cicero is showing how Rome’s legislative representatives was founded on farming! This is further emphasised through the tricolon of 3 x ‘a’s</a:t>
              </a:r>
            </a:p>
          </p:txBody>
        </p:sp>
      </p:grpSp>
      <p:sp>
        <p:nvSpPr>
          <p:cNvPr id="198" name="Rectangle"/>
          <p:cNvSpPr/>
          <p:nvPr/>
        </p:nvSpPr>
        <p:spPr>
          <a:xfrm>
            <a:off x="16660158" y="6417652"/>
            <a:ext cx="7106984" cy="12700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grpSp>
        <p:nvGrpSpPr>
          <p:cNvPr id="201" name="Group"/>
          <p:cNvGrpSpPr/>
          <p:nvPr/>
        </p:nvGrpSpPr>
        <p:grpSpPr>
          <a:xfrm>
            <a:off x="12935487" y="5924528"/>
            <a:ext cx="11048722" cy="4466800"/>
            <a:chOff x="0" y="0"/>
            <a:chExt cx="11048721" cy="4466798"/>
          </a:xfrm>
        </p:grpSpPr>
        <p:sp>
          <p:nvSpPr>
            <p:cNvPr id="199" name="‘those times’ makes it seem very archaic and way back in the past! By emphasising how long ago people thought like this, it makes the prosecutors in the court look ridiculous, because if they act in this way, they are out of date!"/>
            <p:cNvSpPr txBox="1"/>
            <p:nvPr/>
          </p:nvSpPr>
          <p:spPr>
            <a:xfrm>
              <a:off x="0" y="1849687"/>
              <a:ext cx="11048722" cy="26171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‘those times’ makes it seem very archaic and way back in the past! By emphasising how long ago people thought like this, it makes the prosecutors in the court look ridiculous, because if they act in this way, they are out of date!</a:t>
              </a:r>
            </a:p>
          </p:txBody>
        </p:sp>
        <p:sp>
          <p:nvSpPr>
            <p:cNvPr id="200" name="Arrow 11"/>
            <p:cNvSpPr/>
            <p:nvPr/>
          </p:nvSpPr>
          <p:spPr>
            <a:xfrm rot="2383081">
              <a:off x="4072121" y="363092"/>
              <a:ext cx="1572765" cy="1208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31" y="0"/>
                  </a:moveTo>
                  <a:cubicBezTo>
                    <a:pt x="8590" y="0"/>
                    <a:pt x="9049" y="232"/>
                    <a:pt x="9400" y="697"/>
                  </a:cubicBezTo>
                  <a:cubicBezTo>
                    <a:pt x="10100" y="1626"/>
                    <a:pt x="10100" y="3135"/>
                    <a:pt x="9400" y="4065"/>
                  </a:cubicBezTo>
                  <a:lnTo>
                    <a:pt x="6121" y="8419"/>
                  </a:lnTo>
                  <a:lnTo>
                    <a:pt x="19807" y="8419"/>
                  </a:lnTo>
                  <a:cubicBezTo>
                    <a:pt x="20798" y="8419"/>
                    <a:pt x="21600" y="9485"/>
                    <a:pt x="21600" y="10800"/>
                  </a:cubicBezTo>
                  <a:cubicBezTo>
                    <a:pt x="21600" y="12115"/>
                    <a:pt x="20798" y="13181"/>
                    <a:pt x="19807" y="13181"/>
                  </a:cubicBezTo>
                  <a:lnTo>
                    <a:pt x="6121" y="13181"/>
                  </a:lnTo>
                  <a:lnTo>
                    <a:pt x="9400" y="17535"/>
                  </a:lnTo>
                  <a:cubicBezTo>
                    <a:pt x="10100" y="18465"/>
                    <a:pt x="10100" y="19974"/>
                    <a:pt x="9400" y="20903"/>
                  </a:cubicBezTo>
                  <a:cubicBezTo>
                    <a:pt x="9049" y="21368"/>
                    <a:pt x="8590" y="21600"/>
                    <a:pt x="8131" y="21600"/>
                  </a:cubicBezTo>
                  <a:cubicBezTo>
                    <a:pt x="7673" y="21600"/>
                    <a:pt x="7213" y="21368"/>
                    <a:pt x="6863" y="20903"/>
                  </a:cubicBezTo>
                  <a:lnTo>
                    <a:pt x="526" y="12484"/>
                  </a:lnTo>
                  <a:cubicBezTo>
                    <a:pt x="176" y="12019"/>
                    <a:pt x="0" y="11409"/>
                    <a:pt x="0" y="10800"/>
                  </a:cubicBezTo>
                  <a:cubicBezTo>
                    <a:pt x="0" y="10191"/>
                    <a:pt x="176" y="9581"/>
                    <a:pt x="526" y="9116"/>
                  </a:cubicBezTo>
                  <a:lnTo>
                    <a:pt x="6863" y="697"/>
                  </a:lnTo>
                  <a:cubicBezTo>
                    <a:pt x="7213" y="232"/>
                    <a:pt x="7673" y="0"/>
                    <a:pt x="8131"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
        <p:nvSpPr>
          <p:cNvPr id="202" name="Throughout these two lines Cicero uses many short syllables - it is like ‘quick fire’ accusation in the way it sounds, drawing our attention to what he is saying and sounding like he is making a quick-fire accusation!"/>
          <p:cNvSpPr txBox="1"/>
          <p:nvPr/>
        </p:nvSpPr>
        <p:spPr>
          <a:xfrm>
            <a:off x="12935487" y="11161841"/>
            <a:ext cx="11048722" cy="2121813"/>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Throughout these two lines Cicero uses many short syllables - it is like ‘quick fire’ accusation in the way it sounds, drawing our attention to what he is saying and sounding like he is making a quick-fire accusation!</a:t>
            </a:r>
          </a:p>
        </p:txBody>
      </p:sp>
      <p:pic>
        <p:nvPicPr>
          <p:cNvPr id="203" name="Image" descr="Image"/>
          <p:cNvPicPr>
            <a:picLocks noChangeAspect="1"/>
          </p:cNvPicPr>
          <p:nvPr/>
        </p:nvPicPr>
        <p:blipFill>
          <a:blip r:embed="rId3">
            <a:extLst/>
          </a:blip>
          <a:stretch>
            <a:fillRect/>
          </a:stretch>
        </p:blipFill>
        <p:spPr>
          <a:xfrm>
            <a:off x="20154574" y="1474546"/>
            <a:ext cx="3708901" cy="247380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83"/>
                                        </p:tgtEl>
                                        <p:attrNameLst>
                                          <p:attrName>style.visibility</p:attrName>
                                        </p:attrNameLst>
                                      </p:cBhvr>
                                      <p:to>
                                        <p:strVal val="visible"/>
                                      </p:to>
                                    </p:set>
                                    <p:animEffect filter="box(out)" transition="in">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8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32" presetID="4" grpId="3" fill="hold">
                                  <p:stCondLst>
                                    <p:cond delay="0"/>
                                  </p:stCondLst>
                                  <p:iterate type="el" backwards="0">
                                    <p:tmAbs val="0"/>
                                  </p:iterate>
                                  <p:childTnLst>
                                    <p:set>
                                      <p:cBhvr>
                                        <p:cTn id="15" fill="hold"/>
                                        <p:tgtEl>
                                          <p:spTgt spid="187"/>
                                        </p:tgtEl>
                                        <p:attrNameLst>
                                          <p:attrName>style.visibility</p:attrName>
                                        </p:attrNameLst>
                                      </p:cBhvr>
                                      <p:to>
                                        <p:strVal val="visible"/>
                                      </p:to>
                                    </p:set>
                                    <p:animEffect filter="box(out)" transition="in">
                                      <p:cBhvr>
                                        <p:cTn id="16" dur="1000"/>
                                        <p:tgtEl>
                                          <p:spTgt spid="187"/>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5" fill="hold">
                                  <p:stCondLst>
                                    <p:cond delay="0"/>
                                  </p:stCondLst>
                                  <p:iterate type="el" backwards="0">
                                    <p:tmAbs val="0"/>
                                  </p:iterate>
                                  <p:childTnLst>
                                    <p:set>
                                      <p:cBhvr>
                                        <p:cTn id="24" fill="hold"/>
                                        <p:tgtEl>
                                          <p:spTgt spid="188"/>
                                        </p:tgtEl>
                                        <p:attrNameLst>
                                          <p:attrName>style.visibility</p:attrName>
                                        </p:attrNameLst>
                                      </p:cBhvr>
                                      <p:to>
                                        <p:strVal val="visible"/>
                                      </p:to>
                                    </p:set>
                                    <p:animEffect filter="box(out)" transition="in">
                                      <p:cBhvr>
                                        <p:cTn id="25" dur="1000"/>
                                        <p:tgtEl>
                                          <p:spTgt spid="188"/>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20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32" presetID="4" grpId="7" fill="hold">
                                  <p:stCondLst>
                                    <p:cond delay="0"/>
                                  </p:stCondLst>
                                  <p:iterate type="el" backwards="0">
                                    <p:tmAbs val="0"/>
                                  </p:iterate>
                                  <p:childTnLst>
                                    <p:set>
                                      <p:cBhvr>
                                        <p:cTn id="33" fill="hold"/>
                                        <p:tgtEl>
                                          <p:spTgt spid="194"/>
                                        </p:tgtEl>
                                        <p:attrNameLst>
                                          <p:attrName>style.visibility</p:attrName>
                                        </p:attrNameLst>
                                      </p:cBhvr>
                                      <p:to>
                                        <p:strVal val="visible"/>
                                      </p:to>
                                    </p:set>
                                    <p:animEffect filter="box(out)" transition="in">
                                      <p:cBhvr>
                                        <p:cTn id="34" dur="1000"/>
                                        <p:tgtEl>
                                          <p:spTgt spid="194"/>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8" fill="hold">
                                  <p:stCondLst>
                                    <p:cond delay="0"/>
                                  </p:stCondLst>
                                  <p:iterate type="el" backwards="0">
                                    <p:tmAbs val="0"/>
                                  </p:iterate>
                                  <p:childTnLst>
                                    <p:set>
                                      <p:cBhvr>
                                        <p:cTn id="38" fill="hold"/>
                                        <p:tgtEl>
                                          <p:spTgt spid="1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9" fill="hold">
                                  <p:stCondLst>
                                    <p:cond delay="0"/>
                                  </p:stCondLst>
                                  <p:iterate type="el" backwards="0">
                                    <p:tmAbs val="0"/>
                                  </p:iterate>
                                  <p:childTnLst>
                                    <p:set>
                                      <p:cBhvr>
                                        <p:cTn id="42" fill="hold"/>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9"/>
      <p:bldP build="whole" bldLvl="1" animBg="1" rev="0" advAuto="0" spid="188" grpId="5"/>
      <p:bldP build="whole" bldLvl="1" animBg="1" rev="0" advAuto="0" spid="201" grpId="6"/>
      <p:bldP build="whole" bldLvl="1" animBg="1" rev="0" advAuto="0" spid="187" grpId="3"/>
      <p:bldP build="whole" bldLvl="1" animBg="1" rev="0" advAuto="0" spid="183" grpId="1"/>
      <p:bldP build="whole" bldLvl="1" animBg="1" rev="0" advAuto="0" spid="194" grpId="7"/>
      <p:bldP build="whole" bldLvl="1" animBg="1" rev="0" advAuto="0" spid="186" grpId="2"/>
      <p:bldP build="whole" bldLvl="1" animBg="1" rev="0" advAuto="0" spid="191" grpId="4"/>
      <p:bldP build="whole" bldLvl="1" animBg="1" rev="0" advAuto="0" spid="197" grpId="8"/>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Cicero - ‘pro roscio’"/>
          <p:cNvSpPr txBox="1"/>
          <p:nvPr>
            <p:ph type="body" idx="21"/>
          </p:nvPr>
        </p:nvSpPr>
        <p:spPr>
          <a:xfrm>
            <a:off x="17438451" y="-38535"/>
            <a:ext cx="21971001" cy="934780"/>
          </a:xfrm>
          <a:prstGeom prst="rect">
            <a:avLst/>
          </a:prstGeom>
          <a:extLst>
            <a:ext uri="{C572A759-6A51-4108-AA02-DFA0A04FC94B}">
              <ma14:wrappingTextBoxFlag xmlns:ma14="http://schemas.microsoft.com/office/mac/drawingml/2011/main" val="1"/>
            </a:ext>
          </a:extLst>
        </p:spPr>
        <p:txBody>
          <a:bodyPr/>
          <a:lstStyle/>
          <a:p>
            <a:pPr/>
            <a:r>
              <a:t>Cicero - ‘pro roscio’</a:t>
            </a:r>
          </a:p>
        </p:txBody>
      </p:sp>
      <p:pic>
        <p:nvPicPr>
          <p:cNvPr id="206" name="Screenshot 2022-11-10 at 11.37.47.png" descr="Screenshot 2022-11-10 at 11.37.47.png"/>
          <p:cNvPicPr>
            <a:picLocks noChangeAspect="1"/>
          </p:cNvPicPr>
          <p:nvPr/>
        </p:nvPicPr>
        <p:blipFill>
          <a:blip r:embed="rId2">
            <a:extLst/>
          </a:blip>
          <a:stretch>
            <a:fillRect/>
          </a:stretch>
        </p:blipFill>
        <p:spPr>
          <a:xfrm>
            <a:off x="678626" y="4686418"/>
            <a:ext cx="22762051" cy="4310690"/>
          </a:xfrm>
          <a:prstGeom prst="rect">
            <a:avLst/>
          </a:prstGeom>
          <a:ln w="25400">
            <a:solidFill>
              <a:srgbClr val="000000"/>
            </a:solidFill>
            <a:miter lim="400000"/>
          </a:ln>
        </p:spPr>
      </p:pic>
      <p:sp>
        <p:nvSpPr>
          <p:cNvPr id="207" name="Rectangle"/>
          <p:cNvSpPr/>
          <p:nvPr/>
        </p:nvSpPr>
        <p:spPr>
          <a:xfrm>
            <a:off x="783792" y="4756112"/>
            <a:ext cx="14843018" cy="110251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08" name="Square"/>
          <p:cNvSpPr/>
          <p:nvPr/>
        </p:nvSpPr>
        <p:spPr>
          <a:xfrm>
            <a:off x="22258064" y="7825254"/>
            <a:ext cx="1104018" cy="1102510"/>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09" name="Rectangle"/>
          <p:cNvSpPr/>
          <p:nvPr/>
        </p:nvSpPr>
        <p:spPr>
          <a:xfrm>
            <a:off x="9072056" y="6639720"/>
            <a:ext cx="5581152"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grpSp>
        <p:nvGrpSpPr>
          <p:cNvPr id="212" name="Group"/>
          <p:cNvGrpSpPr/>
          <p:nvPr/>
        </p:nvGrpSpPr>
        <p:grpSpPr>
          <a:xfrm>
            <a:off x="5251197" y="2890898"/>
            <a:ext cx="4205800" cy="3003970"/>
            <a:chOff x="0" y="0"/>
            <a:chExt cx="4205799" cy="3003968"/>
          </a:xfrm>
        </p:grpSpPr>
        <p:sp>
          <p:nvSpPr>
            <p:cNvPr id="210" name="‘flagitum’ (‘disgrace’) is a strong word; an emotive word"/>
            <p:cNvSpPr txBox="1"/>
            <p:nvPr/>
          </p:nvSpPr>
          <p:spPr>
            <a:xfrm>
              <a:off x="0" y="0"/>
              <a:ext cx="4205800" cy="16265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‘flagitum’ (‘disgrace’) is a strong word; an emotive word</a:t>
              </a:r>
            </a:p>
          </p:txBody>
        </p:sp>
        <p:sp>
          <p:nvSpPr>
            <p:cNvPr id="211" name="Arrow 11"/>
            <p:cNvSpPr/>
            <p:nvPr/>
          </p:nvSpPr>
          <p:spPr>
            <a:xfrm rot="5601302">
              <a:off x="1499846" y="1715893"/>
              <a:ext cx="1434977" cy="10804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
        <p:nvSpPr>
          <p:cNvPr id="213" name="Internal rhyme emphasises these words and draws our attention to them.By placing these two…"/>
          <p:cNvSpPr txBox="1"/>
          <p:nvPr/>
        </p:nvSpPr>
        <p:spPr>
          <a:xfrm>
            <a:off x="672789" y="435928"/>
            <a:ext cx="4205801" cy="5093612"/>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defRPr sz="3200">
                <a:solidFill>
                  <a:srgbClr val="FFFFFF"/>
                </a:solidFill>
                <a:latin typeface="Helvetica Neue Medium"/>
                <a:ea typeface="Helvetica Neue Medium"/>
                <a:cs typeface="Helvetica Neue Medium"/>
                <a:sym typeface="Helvetica Neue Medium"/>
              </a:defRPr>
            </a:pPr>
            <a:r>
              <a:t>Internal rhyme emphasises these words and draws our attention to them.By placing these two</a:t>
            </a:r>
          </a:p>
          <a:p>
            <a:pPr defTabSz="825500">
              <a:defRPr sz="3200">
                <a:solidFill>
                  <a:srgbClr val="FFFFFF"/>
                </a:solidFill>
                <a:latin typeface="Helvetica Neue Medium"/>
                <a:ea typeface="Helvetica Neue Medium"/>
                <a:cs typeface="Helvetica Neue Medium"/>
                <a:sym typeface="Helvetica Neue Medium"/>
              </a:defRPr>
            </a:pPr>
            <a:r>
              <a:t> words next to each other, juxtaposing them with ‘flagitum’, Cicero is hammering home his point!</a:t>
            </a:r>
          </a:p>
        </p:txBody>
      </p:sp>
      <p:sp>
        <p:nvSpPr>
          <p:cNvPr id="214" name="Arrow 7"/>
          <p:cNvSpPr/>
          <p:nvPr/>
        </p:nvSpPr>
        <p:spPr>
          <a:xfrm rot="12407230">
            <a:off x="4525158" y="4529013"/>
            <a:ext cx="1097660" cy="1404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15" name="Rectangle"/>
          <p:cNvSpPr/>
          <p:nvPr/>
        </p:nvSpPr>
        <p:spPr>
          <a:xfrm>
            <a:off x="5904536" y="6639720"/>
            <a:ext cx="2899122"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16" name="Rectangle"/>
          <p:cNvSpPr/>
          <p:nvPr/>
        </p:nvSpPr>
        <p:spPr>
          <a:xfrm>
            <a:off x="878643" y="6655956"/>
            <a:ext cx="4757495"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grpSp>
        <p:nvGrpSpPr>
          <p:cNvPr id="219" name="Group"/>
          <p:cNvGrpSpPr/>
          <p:nvPr/>
        </p:nvGrpSpPr>
        <p:grpSpPr>
          <a:xfrm>
            <a:off x="14789363" y="907594"/>
            <a:ext cx="9331101" cy="4418992"/>
            <a:chOff x="0" y="0"/>
            <a:chExt cx="9331099" cy="4418991"/>
          </a:xfrm>
        </p:grpSpPr>
        <p:sp>
          <p:nvSpPr>
            <p:cNvPr id="217" name="This use of a personal pronoun is a direct address to the prosecutors, directly involving them. We know pronouns aren’t needed in Latin (the ending on ‘puteS’ and ‘iudicareS’ tell us exactly who is doing the action, so the ’tu’ is there for emphasis and "/>
            <p:cNvSpPr txBox="1"/>
            <p:nvPr/>
          </p:nvSpPr>
          <p:spPr>
            <a:xfrm>
              <a:off x="1353028" y="-1"/>
              <a:ext cx="7978072" cy="3607713"/>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This use of a personal pronoun is a direct address to the prosecutors, directly involving them. We know pronouns aren’t needed in Latin (the ending on ‘puteS’ and ‘iudicareS’ tell us exactly who is doing the action, so the ’tu’ is there for emphasis and exaggeration!</a:t>
              </a:r>
            </a:p>
          </p:txBody>
        </p:sp>
        <p:sp>
          <p:nvSpPr>
            <p:cNvPr id="218" name="Arrow 7"/>
            <p:cNvSpPr/>
            <p:nvPr/>
          </p:nvSpPr>
          <p:spPr>
            <a:xfrm rot="3340730">
              <a:off x="340670" y="2867382"/>
              <a:ext cx="1097660" cy="14046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0000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
        <p:nvSpPr>
          <p:cNvPr id="220" name="Rectangle"/>
          <p:cNvSpPr/>
          <p:nvPr/>
        </p:nvSpPr>
        <p:spPr>
          <a:xfrm>
            <a:off x="11074503" y="7656471"/>
            <a:ext cx="7180622"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grpSp>
        <p:nvGrpSpPr>
          <p:cNvPr id="224" name="Group"/>
          <p:cNvGrpSpPr/>
          <p:nvPr/>
        </p:nvGrpSpPr>
        <p:grpSpPr>
          <a:xfrm>
            <a:off x="5172474" y="426191"/>
            <a:ext cx="10806175" cy="6328917"/>
            <a:chOff x="0" y="0"/>
            <a:chExt cx="10806174" cy="6328916"/>
          </a:xfrm>
        </p:grpSpPr>
        <p:sp>
          <p:nvSpPr>
            <p:cNvPr id="221" name="Alliteration of the letter ‘p’ (plosive sounds) as well as the juxtaposition of these two words, serves to emphasise the two condescending thoughts of the prosecutors: ‘you consider this certain person to be…’"/>
            <p:cNvSpPr txBox="1"/>
            <p:nvPr/>
          </p:nvSpPr>
          <p:spPr>
            <a:xfrm>
              <a:off x="0" y="0"/>
              <a:ext cx="10806175" cy="21218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Alliteration of the letter ‘p’ (plosive sounds) as well as the juxtaposition of these two words, serves to emphasise the two condescending thoughts of the prosecutors: ‘you consider this certain person to be…’</a:t>
              </a:r>
            </a:p>
          </p:txBody>
        </p:sp>
        <p:pic>
          <p:nvPicPr>
            <p:cNvPr id="222" name="Line Line" descr="Line Line"/>
            <p:cNvPicPr>
              <a:picLocks noChangeAspect="0"/>
            </p:cNvPicPr>
            <p:nvPr/>
          </p:nvPicPr>
          <p:blipFill>
            <a:blip r:embed="rId3">
              <a:extLst/>
            </a:blip>
            <a:stretch>
              <a:fillRect/>
            </a:stretch>
          </p:blipFill>
          <p:spPr>
            <a:xfrm rot="16200000">
              <a:off x="4129818" y="4156345"/>
              <a:ext cx="4268943" cy="76201"/>
            </a:xfrm>
            <a:prstGeom prst="rect">
              <a:avLst/>
            </a:prstGeom>
            <a:effectLst/>
          </p:spPr>
        </p:pic>
      </p:grpSp>
      <p:pic>
        <p:nvPicPr>
          <p:cNvPr id="225" name="Line Line" descr="Line Line"/>
          <p:cNvPicPr>
            <a:picLocks noChangeAspect="0"/>
          </p:cNvPicPr>
          <p:nvPr/>
        </p:nvPicPr>
        <p:blipFill>
          <a:blip r:embed="rId4">
            <a:extLst/>
          </a:blip>
          <a:stretch>
            <a:fillRect/>
          </a:stretch>
        </p:blipFill>
        <p:spPr>
          <a:xfrm rot="16200000">
            <a:off x="11013707" y="8796504"/>
            <a:ext cx="2091890" cy="76201"/>
          </a:xfrm>
          <a:prstGeom prst="rect">
            <a:avLst/>
          </a:prstGeom>
        </p:spPr>
      </p:pic>
      <p:sp>
        <p:nvSpPr>
          <p:cNvPr id="227" name="‘those who had been sent’ refers to the farmers who have been summoned to go to Rome to become consuls in the senate and law courts. They come across Atilius, a farmer, on their way."/>
          <p:cNvSpPr txBox="1"/>
          <p:nvPr/>
        </p:nvSpPr>
        <p:spPr>
          <a:xfrm>
            <a:off x="8963256" y="9275886"/>
            <a:ext cx="5186366" cy="4103013"/>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‘those who had been sent’ refers to the farmers who have been summoned to go to Rome to become consuls in the senate and law courts. They come across Atilius, a farmer, on their way.</a:t>
            </a:r>
          </a:p>
        </p:txBody>
      </p:sp>
      <p:sp>
        <p:nvSpPr>
          <p:cNvPr id="228" name="Rectangle"/>
          <p:cNvSpPr/>
          <p:nvPr/>
        </p:nvSpPr>
        <p:spPr>
          <a:xfrm>
            <a:off x="15540451" y="5598818"/>
            <a:ext cx="1104018"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pic>
        <p:nvPicPr>
          <p:cNvPr id="229" name="Line Line" descr="Line Line"/>
          <p:cNvPicPr>
            <a:picLocks noChangeAspect="0"/>
          </p:cNvPicPr>
          <p:nvPr/>
        </p:nvPicPr>
        <p:blipFill>
          <a:blip r:embed="rId3">
            <a:extLst/>
          </a:blip>
          <a:stretch>
            <a:fillRect/>
          </a:stretch>
        </p:blipFill>
        <p:spPr>
          <a:xfrm rot="16200000">
            <a:off x="19851558" y="7694931"/>
            <a:ext cx="4268943" cy="76201"/>
          </a:xfrm>
          <a:prstGeom prst="rect">
            <a:avLst/>
          </a:prstGeom>
        </p:spPr>
      </p:pic>
      <p:sp>
        <p:nvSpPr>
          <p:cNvPr id="231" name="The tricolon of alliteration of the letter ‘p’ adds a plosive sound. This emphasises Cicero’s words, and adds a sense of ‘spitting’ the words out in disgust. Remember that this speech would have been said aloud."/>
          <p:cNvSpPr txBox="1"/>
          <p:nvPr/>
        </p:nvSpPr>
        <p:spPr>
          <a:xfrm>
            <a:off x="18460741" y="9275886"/>
            <a:ext cx="5631371" cy="4103013"/>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The tricolon of alliteration of the letter ‘p’ adds a plosive sound. This emphasises Cicero’s words, and adds a sense of ‘spitting’ the words out in disgust. Remember that this speech would have been said aloud.</a:t>
            </a:r>
          </a:p>
        </p:txBody>
      </p:sp>
      <p:sp>
        <p:nvSpPr>
          <p:cNvPr id="232" name="Rectangle"/>
          <p:cNvSpPr/>
          <p:nvPr/>
        </p:nvSpPr>
        <p:spPr>
          <a:xfrm>
            <a:off x="20049366" y="5598818"/>
            <a:ext cx="3234471"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33" name="Rectangle"/>
          <p:cNvSpPr/>
          <p:nvPr/>
        </p:nvSpPr>
        <p:spPr>
          <a:xfrm>
            <a:off x="3497394" y="7656471"/>
            <a:ext cx="7074634"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grpSp>
        <p:nvGrpSpPr>
          <p:cNvPr id="237" name="Group"/>
          <p:cNvGrpSpPr/>
          <p:nvPr/>
        </p:nvGrpSpPr>
        <p:grpSpPr>
          <a:xfrm>
            <a:off x="2565183" y="7750559"/>
            <a:ext cx="6197660" cy="5671525"/>
            <a:chOff x="0" y="-38100"/>
            <a:chExt cx="6197659" cy="5671523"/>
          </a:xfrm>
        </p:grpSpPr>
        <p:pic>
          <p:nvPicPr>
            <p:cNvPr id="234" name="Line Line" descr="Line Line"/>
            <p:cNvPicPr>
              <a:picLocks noChangeAspect="0"/>
            </p:cNvPicPr>
            <p:nvPr/>
          </p:nvPicPr>
          <p:blipFill>
            <a:blip r:embed="rId5">
              <a:extLst/>
            </a:blip>
            <a:stretch>
              <a:fillRect/>
            </a:stretch>
          </p:blipFill>
          <p:spPr>
            <a:xfrm rot="16200000">
              <a:off x="1174112" y="1080654"/>
              <a:ext cx="2313709" cy="76201"/>
            </a:xfrm>
            <a:prstGeom prst="rect">
              <a:avLst/>
            </a:prstGeom>
            <a:effectLst/>
          </p:spPr>
        </p:pic>
        <p:sp>
          <p:nvSpPr>
            <p:cNvPr id="236" name="‘sewing seed’…"/>
            <p:cNvSpPr txBox="1"/>
            <p:nvPr/>
          </p:nvSpPr>
          <p:spPr>
            <a:xfrm>
              <a:off x="0" y="1530412"/>
              <a:ext cx="6197660" cy="41030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‘sewing seed’</a:t>
              </a:r>
            </a:p>
            <a:p>
              <a:pPr defTabSz="825500">
                <a:defRPr sz="3200">
                  <a:solidFill>
                    <a:srgbClr val="FFFFFF"/>
                  </a:solidFill>
                  <a:latin typeface="Helvetica Neue Medium"/>
                  <a:ea typeface="Helvetica Neue Medium"/>
                  <a:cs typeface="Helvetica Neue Medium"/>
                  <a:sym typeface="Helvetica Neue Medium"/>
                </a:defRPr>
              </a:pPr>
              <a:r>
                <a:t>Here these two words are liked through sibilance, creating a hissing sound, as if Cicero is mocking the opinions of the prosecutors, who judge this to a be a lowly task, one that is below them.</a:t>
              </a:r>
            </a:p>
          </p:txBody>
        </p:sp>
      </p:grpSp>
      <p:grpSp>
        <p:nvGrpSpPr>
          <p:cNvPr id="240" name="Group"/>
          <p:cNvGrpSpPr/>
          <p:nvPr/>
        </p:nvGrpSpPr>
        <p:grpSpPr>
          <a:xfrm>
            <a:off x="907685" y="6639720"/>
            <a:ext cx="22447616" cy="1420839"/>
            <a:chOff x="0" y="0"/>
            <a:chExt cx="22447613" cy="1420837"/>
          </a:xfrm>
        </p:grpSpPr>
        <p:sp>
          <p:nvSpPr>
            <p:cNvPr id="238" name="Rectangle"/>
            <p:cNvSpPr/>
            <p:nvPr/>
          </p:nvSpPr>
          <p:spPr>
            <a:xfrm>
              <a:off x="21200727" y="0"/>
              <a:ext cx="1246887" cy="404087"/>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39" name="Rectangle"/>
            <p:cNvSpPr/>
            <p:nvPr/>
          </p:nvSpPr>
          <p:spPr>
            <a:xfrm>
              <a:off x="0" y="1016751"/>
              <a:ext cx="1976451" cy="404087"/>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243" name="Group"/>
          <p:cNvGrpSpPr/>
          <p:nvPr/>
        </p:nvGrpSpPr>
        <p:grpSpPr>
          <a:xfrm>
            <a:off x="172590" y="7779053"/>
            <a:ext cx="2194960" cy="5716290"/>
            <a:chOff x="0" y="0"/>
            <a:chExt cx="2194958" cy="5716289"/>
          </a:xfrm>
        </p:grpSpPr>
        <p:sp>
          <p:nvSpPr>
            <p:cNvPr id="241" name="Arrow 7"/>
            <p:cNvSpPr/>
            <p:nvPr/>
          </p:nvSpPr>
          <p:spPr>
            <a:xfrm flipH="1" rot="10800000">
              <a:off x="0" y="0"/>
              <a:ext cx="730468" cy="934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0000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42" name="He is sowing seed ‘with his own hand’! Doing it himself - how lowly (!)"/>
            <p:cNvSpPr txBox="1"/>
            <p:nvPr/>
          </p:nvSpPr>
          <p:spPr>
            <a:xfrm rot="16176002">
              <a:off x="-1041602" y="2487433"/>
              <a:ext cx="4321196" cy="21218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He is sowing seed ‘with his own hand’! Doing it himself - how lowly (!)</a:t>
              </a:r>
            </a:p>
          </p:txBody>
        </p:sp>
      </p:grpSp>
      <p:grpSp>
        <p:nvGrpSpPr>
          <p:cNvPr id="246" name="Group"/>
          <p:cNvGrpSpPr/>
          <p:nvPr/>
        </p:nvGrpSpPr>
        <p:grpSpPr>
          <a:xfrm>
            <a:off x="4628259" y="8673223"/>
            <a:ext cx="13447623" cy="428237"/>
            <a:chOff x="0" y="0"/>
            <a:chExt cx="13447621" cy="428236"/>
          </a:xfrm>
        </p:grpSpPr>
        <p:sp>
          <p:nvSpPr>
            <p:cNvPr id="244" name="Rectangle"/>
            <p:cNvSpPr/>
            <p:nvPr/>
          </p:nvSpPr>
          <p:spPr>
            <a:xfrm>
              <a:off x="0" y="24149"/>
              <a:ext cx="4415073" cy="404088"/>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45" name="Rectangle"/>
            <p:cNvSpPr/>
            <p:nvPr/>
          </p:nvSpPr>
          <p:spPr>
            <a:xfrm>
              <a:off x="7557627" y="0"/>
              <a:ext cx="5889995" cy="404087"/>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252" name="Group"/>
          <p:cNvGrpSpPr/>
          <p:nvPr/>
        </p:nvGrpSpPr>
        <p:grpSpPr>
          <a:xfrm>
            <a:off x="8957373" y="8793644"/>
            <a:ext cx="9305982" cy="4836938"/>
            <a:chOff x="-41203" y="-49939"/>
            <a:chExt cx="9305981" cy="4836937"/>
          </a:xfrm>
        </p:grpSpPr>
        <p:pic>
          <p:nvPicPr>
            <p:cNvPr id="247" name="Line Line" descr="Line Line"/>
            <p:cNvPicPr>
              <a:picLocks noChangeAspect="0"/>
            </p:cNvPicPr>
            <p:nvPr/>
          </p:nvPicPr>
          <p:blipFill>
            <a:blip r:embed="rId6">
              <a:extLst/>
            </a:blip>
            <a:stretch>
              <a:fillRect/>
            </a:stretch>
          </p:blipFill>
          <p:spPr>
            <a:xfrm rot="14823112">
              <a:off x="7353503" y="330460"/>
              <a:ext cx="876674" cy="76201"/>
            </a:xfrm>
            <a:prstGeom prst="rect">
              <a:avLst/>
            </a:prstGeom>
            <a:effectLst/>
          </p:spPr>
        </p:pic>
        <p:pic>
          <p:nvPicPr>
            <p:cNvPr id="249" name="Line Line" descr="Line Line"/>
            <p:cNvPicPr>
              <a:picLocks noChangeAspect="0"/>
            </p:cNvPicPr>
            <p:nvPr/>
          </p:nvPicPr>
          <p:blipFill>
            <a:blip r:embed="rId7">
              <a:extLst/>
            </a:blip>
            <a:stretch>
              <a:fillRect/>
            </a:stretch>
          </p:blipFill>
          <p:spPr>
            <a:xfrm rot="11092884">
              <a:off x="-52569" y="330460"/>
              <a:ext cx="8054279" cy="76201"/>
            </a:xfrm>
            <a:prstGeom prst="rect">
              <a:avLst/>
            </a:prstGeom>
            <a:effectLst/>
          </p:spPr>
        </p:pic>
        <p:sp>
          <p:nvSpPr>
            <p:cNvPr id="251" name="The use of the…"/>
            <p:cNvSpPr txBox="1"/>
            <p:nvPr/>
          </p:nvSpPr>
          <p:spPr>
            <a:xfrm>
              <a:off x="5348432" y="683985"/>
              <a:ext cx="3916346" cy="4103013"/>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The use of the </a:t>
              </a:r>
            </a:p>
            <a:p>
              <a:pPr defTabSz="825500">
                <a:defRPr sz="3200">
                  <a:solidFill>
                    <a:srgbClr val="FFFFFF"/>
                  </a:solidFill>
                  <a:latin typeface="Helvetica Neue Medium"/>
                  <a:ea typeface="Helvetica Neue Medium"/>
                  <a:cs typeface="Helvetica Neue Medium"/>
                  <a:sym typeface="Helvetica Neue Medium"/>
                </a:defRPr>
              </a:pPr>
              <a:r>
                <a:t>superlative</a:t>
              </a:r>
              <a:br/>
              <a:r>
                <a:t>adjectives show just how shameful and low-class the prosecutors consider farmers </a:t>
              </a:r>
            </a:p>
            <a:p>
              <a:pPr defTabSz="825500">
                <a:defRPr sz="3200">
                  <a:solidFill>
                    <a:srgbClr val="FFFFFF"/>
                  </a:solidFill>
                  <a:latin typeface="Helvetica Neue Medium"/>
                  <a:ea typeface="Helvetica Neue Medium"/>
                  <a:cs typeface="Helvetica Neue Medium"/>
                  <a:sym typeface="Helvetica Neue Medium"/>
                </a:defRPr>
              </a:pPr>
              <a:r>
                <a:t>to be!</a:t>
              </a:r>
            </a:p>
          </p:txBody>
        </p:sp>
      </p:grpSp>
      <p:pic>
        <p:nvPicPr>
          <p:cNvPr id="253" name="Image" descr="Image"/>
          <p:cNvPicPr>
            <a:picLocks noChangeAspect="1"/>
          </p:cNvPicPr>
          <p:nvPr/>
        </p:nvPicPr>
        <p:blipFill>
          <a:blip r:embed="rId8">
            <a:extLst/>
          </a:blip>
          <a:stretch>
            <a:fillRect/>
          </a:stretch>
        </p:blipFill>
        <p:spPr>
          <a:xfrm>
            <a:off x="11897400" y="2818888"/>
            <a:ext cx="2528386" cy="168641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28"/>
                                        </p:tgtEl>
                                        <p:attrNameLst>
                                          <p:attrName>style.visibility</p:attrName>
                                        </p:attrNameLst>
                                      </p:cBhvr>
                                      <p:to>
                                        <p:strVal val="visible"/>
                                      </p:to>
                                    </p:set>
                                    <p:animEffect filter="box(out)" transition="in">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2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32" presetID="4" grpId="3" fill="hold">
                                  <p:stCondLst>
                                    <p:cond delay="0"/>
                                  </p:stCondLst>
                                  <p:iterate type="el" backwards="0">
                                    <p:tmAbs val="0"/>
                                  </p:iterate>
                                  <p:childTnLst>
                                    <p:set>
                                      <p:cBhvr>
                                        <p:cTn id="15" fill="hold"/>
                                        <p:tgtEl>
                                          <p:spTgt spid="215"/>
                                        </p:tgtEl>
                                        <p:attrNameLst>
                                          <p:attrName>style.visibility</p:attrName>
                                        </p:attrNameLst>
                                      </p:cBhvr>
                                      <p:to>
                                        <p:strVal val="visible"/>
                                      </p:to>
                                    </p:set>
                                    <p:animEffect filter="box(out)" transition="in">
                                      <p:cBhvr>
                                        <p:cTn id="16" dur="1000"/>
                                        <p:tgtEl>
                                          <p:spTgt spid="215"/>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2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5" fill="hold">
                                  <p:stCondLst>
                                    <p:cond delay="0"/>
                                  </p:stCondLst>
                                  <p:iterate type="el" backwards="0">
                                    <p:tmAbs val="0"/>
                                  </p:iterate>
                                  <p:childTnLst>
                                    <p:set>
                                      <p:cBhvr>
                                        <p:cTn id="24" fill="hold"/>
                                        <p:tgtEl>
                                          <p:spTgt spid="216"/>
                                        </p:tgtEl>
                                        <p:attrNameLst>
                                          <p:attrName>style.visibility</p:attrName>
                                        </p:attrNameLst>
                                      </p:cBhvr>
                                      <p:to>
                                        <p:strVal val="visible"/>
                                      </p:to>
                                    </p:set>
                                    <p:animEffect filter="box(out)" transition="in">
                                      <p:cBhvr>
                                        <p:cTn id="25" dur="1000"/>
                                        <p:tgtEl>
                                          <p:spTgt spid="216"/>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2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7" fill="hold">
                                  <p:stCondLst>
                                    <p:cond delay="0"/>
                                  </p:stCondLst>
                                  <p:iterate type="el" backwards="0">
                                    <p:tmAbs val="0"/>
                                  </p:iterate>
                                  <p:childTnLst>
                                    <p:set>
                                      <p:cBhvr>
                                        <p:cTn id="33" fill="hold"/>
                                        <p:tgtEl>
                                          <p:spTgt spid="2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32" presetID="4" grpId="8" fill="hold">
                                  <p:stCondLst>
                                    <p:cond delay="0"/>
                                  </p:stCondLst>
                                  <p:iterate type="el" backwards="0">
                                    <p:tmAbs val="0"/>
                                  </p:iterate>
                                  <p:childTnLst>
                                    <p:set>
                                      <p:cBhvr>
                                        <p:cTn id="37" fill="hold"/>
                                        <p:tgtEl>
                                          <p:spTgt spid="209"/>
                                        </p:tgtEl>
                                        <p:attrNameLst>
                                          <p:attrName>style.visibility</p:attrName>
                                        </p:attrNameLst>
                                      </p:cBhvr>
                                      <p:to>
                                        <p:strVal val="visible"/>
                                      </p:to>
                                    </p:set>
                                    <p:animEffect filter="box(out)" transition="in">
                                      <p:cBhvr>
                                        <p:cTn id="38" dur="1000"/>
                                        <p:tgtEl>
                                          <p:spTgt spid="209"/>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9" fill="hold">
                                  <p:stCondLst>
                                    <p:cond delay="0"/>
                                  </p:stCondLst>
                                  <p:iterate type="el" backwards="0">
                                    <p:tmAbs val="0"/>
                                  </p:iterate>
                                  <p:childTnLst>
                                    <p:set>
                                      <p:cBhvr>
                                        <p:cTn id="42" fill="hold"/>
                                        <p:tgtEl>
                                          <p:spTgt spid="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32" presetID="4" grpId="10" fill="hold">
                                  <p:stCondLst>
                                    <p:cond delay="0"/>
                                  </p:stCondLst>
                                  <p:iterate type="el" backwards="0">
                                    <p:tmAbs val="0"/>
                                  </p:iterate>
                                  <p:childTnLst>
                                    <p:set>
                                      <p:cBhvr>
                                        <p:cTn id="46" fill="hold"/>
                                        <p:tgtEl>
                                          <p:spTgt spid="232"/>
                                        </p:tgtEl>
                                        <p:attrNameLst>
                                          <p:attrName>style.visibility</p:attrName>
                                        </p:attrNameLst>
                                      </p:cBhvr>
                                      <p:to>
                                        <p:strVal val="visible"/>
                                      </p:to>
                                    </p:set>
                                    <p:animEffect filter="box(out)" transition="in">
                                      <p:cBhvr>
                                        <p:cTn id="47" dur="1000"/>
                                        <p:tgtEl>
                                          <p:spTgt spid="232"/>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1" fill="hold">
                                  <p:stCondLst>
                                    <p:cond delay="0"/>
                                  </p:stCondLst>
                                  <p:iterate type="el" backwards="0">
                                    <p:tmAbs val="0"/>
                                  </p:iterate>
                                  <p:childTnLst>
                                    <p:set>
                                      <p:cBhvr>
                                        <p:cTn id="51" fill="hold"/>
                                        <p:tgtEl>
                                          <p:spTgt spid="2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2" fill="hold">
                                  <p:stCondLst>
                                    <p:cond delay="0"/>
                                  </p:stCondLst>
                                  <p:iterate type="el" backwards="0">
                                    <p:tmAbs val="0"/>
                                  </p:iterate>
                                  <p:childTnLst>
                                    <p:set>
                                      <p:cBhvr>
                                        <p:cTn id="55" fill="hold"/>
                                        <p:tgtEl>
                                          <p:spTgt spid="2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32" presetID="4" grpId="13" fill="hold">
                                  <p:stCondLst>
                                    <p:cond delay="0"/>
                                  </p:stCondLst>
                                  <p:iterate type="el" backwards="0">
                                    <p:tmAbs val="0"/>
                                  </p:iterate>
                                  <p:childTnLst>
                                    <p:set>
                                      <p:cBhvr>
                                        <p:cTn id="59" fill="hold"/>
                                        <p:tgtEl>
                                          <p:spTgt spid="220"/>
                                        </p:tgtEl>
                                        <p:attrNameLst>
                                          <p:attrName>style.visibility</p:attrName>
                                        </p:attrNameLst>
                                      </p:cBhvr>
                                      <p:to>
                                        <p:strVal val="visible"/>
                                      </p:to>
                                    </p:set>
                                    <p:animEffect filter="box(out)" transition="in">
                                      <p:cBhvr>
                                        <p:cTn id="60" dur="1000"/>
                                        <p:tgtEl>
                                          <p:spTgt spid="220"/>
                                        </p:tgtEl>
                                      </p:cBhvr>
                                    </p:animEffec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4" fill="hold">
                                  <p:stCondLst>
                                    <p:cond delay="0"/>
                                  </p:stCondLst>
                                  <p:iterate type="el" backwards="0">
                                    <p:tmAbs val="0"/>
                                  </p:iterate>
                                  <p:childTnLst>
                                    <p:set>
                                      <p:cBhvr>
                                        <p:cTn id="64" fill="hold"/>
                                        <p:tgtEl>
                                          <p:spTgt spid="2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5" fill="hold">
                                  <p:stCondLst>
                                    <p:cond delay="0"/>
                                  </p:stCondLst>
                                  <p:iterate type="el" backwards="0">
                                    <p:tmAbs val="0"/>
                                  </p:iterate>
                                  <p:childTnLst>
                                    <p:set>
                                      <p:cBhvr>
                                        <p:cTn id="68" fill="hold"/>
                                        <p:tgtEl>
                                          <p:spTgt spid="2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32" presetID="4" grpId="16" fill="hold">
                                  <p:stCondLst>
                                    <p:cond delay="0"/>
                                  </p:stCondLst>
                                  <p:iterate type="el" backwards="0">
                                    <p:tmAbs val="0"/>
                                  </p:iterate>
                                  <p:childTnLst>
                                    <p:set>
                                      <p:cBhvr>
                                        <p:cTn id="72" fill="hold"/>
                                        <p:tgtEl>
                                          <p:spTgt spid="233"/>
                                        </p:tgtEl>
                                        <p:attrNameLst>
                                          <p:attrName>style.visibility</p:attrName>
                                        </p:attrNameLst>
                                      </p:cBhvr>
                                      <p:to>
                                        <p:strVal val="visible"/>
                                      </p:to>
                                    </p:set>
                                    <p:animEffect filter="box(out)" transition="in">
                                      <p:cBhvr>
                                        <p:cTn id="73" dur="1000"/>
                                        <p:tgtEl>
                                          <p:spTgt spid="233"/>
                                        </p:tgtEl>
                                      </p:cBhvr>
                                    </p:animEffect>
                                  </p:childTnLst>
                                </p:cTn>
                              </p:par>
                            </p:childTnLst>
                          </p:cTn>
                        </p:par>
                      </p:childTnLst>
                    </p:cTn>
                  </p:par>
                  <p:par>
                    <p:cTn id="74" fill="hold">
                      <p:stCondLst>
                        <p:cond delay="indefinite"/>
                      </p:stCondLst>
                      <p:childTnLst>
                        <p:par>
                          <p:cTn id="75" fill="hold">
                            <p:stCondLst>
                              <p:cond delay="0"/>
                            </p:stCondLst>
                            <p:childTnLst>
                              <p:par>
                                <p:cTn id="76" presetClass="entr" nodeType="clickEffect" presetSubtype="0" presetID="1" grpId="17" fill="hold">
                                  <p:stCondLst>
                                    <p:cond delay="0"/>
                                  </p:stCondLst>
                                  <p:iterate type="el" backwards="0">
                                    <p:tmAbs val="0"/>
                                  </p:iterate>
                                  <p:childTnLst>
                                    <p:set>
                                      <p:cBhvr>
                                        <p:cTn id="77" fill="hold"/>
                                        <p:tgtEl>
                                          <p:spTgt spid="23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32" presetID="4" grpId="18" fill="hold">
                                  <p:stCondLst>
                                    <p:cond delay="0"/>
                                  </p:stCondLst>
                                  <p:iterate type="el" backwards="0">
                                    <p:tmAbs val="0"/>
                                  </p:iterate>
                                  <p:childTnLst>
                                    <p:set>
                                      <p:cBhvr>
                                        <p:cTn id="81" fill="hold"/>
                                        <p:tgtEl>
                                          <p:spTgt spid="240"/>
                                        </p:tgtEl>
                                        <p:attrNameLst>
                                          <p:attrName>style.visibility</p:attrName>
                                        </p:attrNameLst>
                                      </p:cBhvr>
                                      <p:to>
                                        <p:strVal val="visible"/>
                                      </p:to>
                                    </p:set>
                                    <p:animEffect filter="box(out)" transition="in">
                                      <p:cBhvr>
                                        <p:cTn id="82" dur="1000"/>
                                        <p:tgtEl>
                                          <p:spTgt spid="240"/>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19" fill="hold">
                                  <p:stCondLst>
                                    <p:cond delay="0"/>
                                  </p:stCondLst>
                                  <p:iterate type="el" backwards="0">
                                    <p:tmAbs val="0"/>
                                  </p:iterate>
                                  <p:childTnLst>
                                    <p:set>
                                      <p:cBhvr>
                                        <p:cTn id="86" fill="hold"/>
                                        <p:tgtEl>
                                          <p:spTgt spid="2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32" presetID="4" grpId="20" fill="hold">
                                  <p:stCondLst>
                                    <p:cond delay="0"/>
                                  </p:stCondLst>
                                  <p:iterate type="el" backwards="0">
                                    <p:tmAbs val="0"/>
                                  </p:iterate>
                                  <p:childTnLst>
                                    <p:set>
                                      <p:cBhvr>
                                        <p:cTn id="90" fill="hold"/>
                                        <p:tgtEl>
                                          <p:spTgt spid="246"/>
                                        </p:tgtEl>
                                        <p:attrNameLst>
                                          <p:attrName>style.visibility</p:attrName>
                                        </p:attrNameLst>
                                      </p:cBhvr>
                                      <p:to>
                                        <p:strVal val="visible"/>
                                      </p:to>
                                    </p:set>
                                    <p:animEffect filter="box(out)" transition="in">
                                      <p:cBhvr>
                                        <p:cTn id="91" dur="1000"/>
                                        <p:tgtEl>
                                          <p:spTgt spid="246"/>
                                        </p:tgtEl>
                                      </p:cBhvr>
                                    </p:animEffect>
                                  </p:childTnLst>
                                </p:cTn>
                              </p:par>
                            </p:childTnLst>
                          </p:cTn>
                        </p:par>
                      </p:childTnLst>
                    </p:cTn>
                  </p:par>
                  <p:par>
                    <p:cTn id="92" fill="hold">
                      <p:stCondLst>
                        <p:cond delay="indefinite"/>
                      </p:stCondLst>
                      <p:childTnLst>
                        <p:par>
                          <p:cTn id="93" fill="hold">
                            <p:stCondLst>
                              <p:cond delay="0"/>
                            </p:stCondLst>
                            <p:childTnLst>
                              <p:par>
                                <p:cTn id="94" presetClass="entr" nodeType="clickEffect" presetSubtype="0" presetID="1" grpId="21" fill="hold">
                                  <p:stCondLst>
                                    <p:cond delay="0"/>
                                  </p:stCondLst>
                                  <p:iterate type="el" backwards="0">
                                    <p:tmAbs val="0"/>
                                  </p:iterate>
                                  <p:childTnLst>
                                    <p:set>
                                      <p:cBhvr>
                                        <p:cTn id="95" fill="hold"/>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3"/>
      <p:bldP build="whole" bldLvl="1" animBg="1" rev="0" advAuto="0" spid="232" grpId="10"/>
      <p:bldP build="whole" bldLvl="1" animBg="1" rev="0" advAuto="0" spid="237" grpId="17"/>
      <p:bldP build="whole" bldLvl="1" animBg="1" rev="0" advAuto="0" spid="216" grpId="5"/>
      <p:bldP build="whole" bldLvl="1" animBg="1" rev="0" advAuto="0" spid="209" grpId="8"/>
      <p:bldP build="whole" bldLvl="1" animBg="1" rev="0" advAuto="0" spid="212" grpId="4"/>
      <p:bldP build="whole" bldLvl="1" animBg="1" rev="0" advAuto="0" spid="213" grpId="6"/>
      <p:bldP build="whole" bldLvl="1" animBg="1" rev="0" advAuto="0" spid="243" grpId="19"/>
      <p:bldP build="whole" bldLvl="1" animBg="1" rev="0" advAuto="0" spid="215" grpId="3"/>
      <p:bldP build="whole" bldLvl="1" animBg="1" rev="0" advAuto="0" spid="240" grpId="18"/>
      <p:bldP build="whole" bldLvl="1" animBg="1" rev="0" advAuto="0" spid="233" grpId="16"/>
      <p:bldP build="whole" bldLvl="1" animBg="1" rev="0" advAuto="0" spid="214" grpId="7"/>
      <p:bldP build="whole" bldLvl="1" animBg="1" rev="0" advAuto="0" spid="246" grpId="20"/>
      <p:bldP build="whole" bldLvl="1" animBg="1" rev="0" advAuto="0" spid="228" grpId="1"/>
      <p:bldP build="whole" bldLvl="1" animBg="1" rev="0" advAuto="0" spid="224" grpId="9"/>
      <p:bldP build="whole" bldLvl="1" animBg="1" rev="0" advAuto="0" spid="225" grpId="14"/>
      <p:bldP build="whole" bldLvl="1" animBg="1" rev="0" advAuto="0" spid="252" grpId="21"/>
      <p:bldP build="whole" bldLvl="1" animBg="1" rev="0" advAuto="0" spid="229" grpId="11"/>
      <p:bldP build="whole" bldLvl="1" animBg="1" rev="0" advAuto="0" spid="231" grpId="12"/>
      <p:bldP build="whole" bldLvl="1" animBg="1" rev="0" advAuto="0" spid="227" grpId="15"/>
      <p:bldP build="whole" bldLvl="1" animBg="1" rev="0" advAuto="0" spid="219"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Cicero - ‘pro roscio’"/>
          <p:cNvSpPr txBox="1"/>
          <p:nvPr>
            <p:ph type="body" idx="21"/>
          </p:nvPr>
        </p:nvSpPr>
        <p:spPr>
          <a:xfrm>
            <a:off x="17318215" y="394317"/>
            <a:ext cx="21971001" cy="934780"/>
          </a:xfrm>
          <a:prstGeom prst="rect">
            <a:avLst/>
          </a:prstGeom>
          <a:extLst>
            <a:ext uri="{C572A759-6A51-4108-AA02-DFA0A04FC94B}">
              <ma14:wrappingTextBoxFlag xmlns:ma14="http://schemas.microsoft.com/office/mac/drawingml/2011/main" val="1"/>
            </a:ext>
          </a:extLst>
        </p:spPr>
        <p:txBody>
          <a:bodyPr/>
          <a:lstStyle/>
          <a:p>
            <a:pPr/>
            <a:r>
              <a:t>Cicero - ‘pro roscio’</a:t>
            </a:r>
          </a:p>
        </p:txBody>
      </p:sp>
      <p:pic>
        <p:nvPicPr>
          <p:cNvPr id="256" name="Image" descr="Image"/>
          <p:cNvPicPr>
            <a:picLocks noChangeAspect="1"/>
          </p:cNvPicPr>
          <p:nvPr/>
        </p:nvPicPr>
        <p:blipFill>
          <a:blip r:embed="rId2">
            <a:extLst/>
          </a:blip>
          <a:stretch>
            <a:fillRect/>
          </a:stretch>
        </p:blipFill>
        <p:spPr>
          <a:xfrm>
            <a:off x="20214192" y="1474546"/>
            <a:ext cx="3708901" cy="2473808"/>
          </a:xfrm>
          <a:prstGeom prst="rect">
            <a:avLst/>
          </a:prstGeom>
          <a:ln w="12700">
            <a:miter lim="400000"/>
          </a:ln>
        </p:spPr>
      </p:pic>
      <p:sp>
        <p:nvSpPr>
          <p:cNvPr id="257" name="`"/>
          <p:cNvSpPr txBox="1"/>
          <p:nvPr>
            <p:ph type="title"/>
          </p:nvPr>
        </p:nvSpPr>
        <p:spPr>
          <a:xfrm>
            <a:off x="21229573" y="1385352"/>
            <a:ext cx="20873182" cy="934779"/>
          </a:xfrm>
          <a:prstGeom prst="rect">
            <a:avLst/>
          </a:prstGeom>
        </p:spPr>
        <p:txBody>
          <a:bodyPr/>
          <a:lstStyle>
            <a:lvl1pPr defTabSz="1560536">
              <a:defRPr spc="-108" sz="5440"/>
            </a:lvl1pPr>
          </a:lstStyle>
          <a:p>
            <a:pPr/>
            <a:r>
              <a:t>`</a:t>
            </a:r>
          </a:p>
        </p:txBody>
      </p:sp>
      <p:sp>
        <p:nvSpPr>
          <p:cNvPr id="258" name="Rectangle"/>
          <p:cNvSpPr/>
          <p:nvPr/>
        </p:nvSpPr>
        <p:spPr>
          <a:xfrm>
            <a:off x="16660158" y="6417652"/>
            <a:ext cx="7106984" cy="12700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59" name="Screenshot 2022-11-10 at 12.22.55.png" descr="Screenshot 2022-11-10 at 12.22.55.png"/>
          <p:cNvPicPr>
            <a:picLocks noChangeAspect="1"/>
          </p:cNvPicPr>
          <p:nvPr/>
        </p:nvPicPr>
        <p:blipFill>
          <a:blip r:embed="rId3">
            <a:extLst/>
          </a:blip>
          <a:srcRect l="0" t="11356" r="0" b="0"/>
          <a:stretch>
            <a:fillRect/>
          </a:stretch>
        </p:blipFill>
        <p:spPr>
          <a:xfrm>
            <a:off x="658812" y="4663990"/>
            <a:ext cx="23066360" cy="5143675"/>
          </a:xfrm>
          <a:prstGeom prst="rect">
            <a:avLst/>
          </a:prstGeom>
          <a:ln w="25400">
            <a:solidFill>
              <a:srgbClr val="000000"/>
            </a:solidFill>
            <a:miter lim="400000"/>
          </a:ln>
        </p:spPr>
      </p:pic>
      <p:sp>
        <p:nvSpPr>
          <p:cNvPr id="260" name="Rectangle"/>
          <p:cNvSpPr/>
          <p:nvPr/>
        </p:nvSpPr>
        <p:spPr>
          <a:xfrm>
            <a:off x="20279810" y="5551425"/>
            <a:ext cx="1104018" cy="404087"/>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grpSp>
        <p:nvGrpSpPr>
          <p:cNvPr id="263" name="Group"/>
          <p:cNvGrpSpPr/>
          <p:nvPr/>
        </p:nvGrpSpPr>
        <p:grpSpPr>
          <a:xfrm>
            <a:off x="14827737" y="3292154"/>
            <a:ext cx="6247564" cy="2448380"/>
            <a:chOff x="0" y="0"/>
            <a:chExt cx="6247563" cy="2448379"/>
          </a:xfrm>
        </p:grpSpPr>
        <p:sp>
          <p:nvSpPr>
            <p:cNvPr id="261" name="‘at’ (‘but’) marks a change in subject matter"/>
            <p:cNvSpPr txBox="1"/>
            <p:nvPr/>
          </p:nvSpPr>
          <p:spPr>
            <a:xfrm>
              <a:off x="0" y="0"/>
              <a:ext cx="5631371" cy="11312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‘at’ (‘but’) marks a change in subject matter </a:t>
              </a:r>
            </a:p>
          </p:txBody>
        </p:sp>
        <p:sp>
          <p:nvSpPr>
            <p:cNvPr id="262" name="Line"/>
            <p:cNvSpPr/>
            <p:nvPr/>
          </p:nvSpPr>
          <p:spPr>
            <a:xfrm>
              <a:off x="4986543" y="1187359"/>
              <a:ext cx="1261021" cy="126102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grpSp>
      <p:sp>
        <p:nvSpPr>
          <p:cNvPr id="264" name="Rectangle"/>
          <p:cNvSpPr/>
          <p:nvPr/>
        </p:nvSpPr>
        <p:spPr>
          <a:xfrm>
            <a:off x="1897224" y="6850609"/>
            <a:ext cx="2702870"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grpSp>
        <p:nvGrpSpPr>
          <p:cNvPr id="267" name="Group"/>
          <p:cNvGrpSpPr/>
          <p:nvPr/>
        </p:nvGrpSpPr>
        <p:grpSpPr>
          <a:xfrm>
            <a:off x="432973" y="2766601"/>
            <a:ext cx="5631372" cy="3499486"/>
            <a:chOff x="0" y="0"/>
            <a:chExt cx="5631370" cy="3499485"/>
          </a:xfrm>
        </p:grpSpPr>
        <p:sp>
          <p:nvSpPr>
            <p:cNvPr id="265" name="This is an exclamation!…"/>
            <p:cNvSpPr txBox="1"/>
            <p:nvPr/>
          </p:nvSpPr>
          <p:spPr>
            <a:xfrm>
              <a:off x="0" y="0"/>
              <a:ext cx="5631371" cy="16265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This is an exclamation!</a:t>
              </a:r>
            </a:p>
            <a:p>
              <a:pPr defTabSz="825500">
                <a:defRPr sz="3200">
                  <a:solidFill>
                    <a:srgbClr val="FFFFFF"/>
                  </a:solidFill>
                  <a:latin typeface="Helvetica Neue Medium"/>
                  <a:ea typeface="Helvetica Neue Medium"/>
                  <a:cs typeface="Helvetica Neue Medium"/>
                  <a:sym typeface="Helvetica Neue Medium"/>
                </a:defRPr>
              </a:pPr>
              <a:r>
                <a:t>It draws our attention to what Cicero is saying</a:t>
              </a:r>
            </a:p>
          </p:txBody>
        </p:sp>
        <p:sp>
          <p:nvSpPr>
            <p:cNvPr id="266" name="Line"/>
            <p:cNvSpPr/>
            <p:nvPr/>
          </p:nvSpPr>
          <p:spPr>
            <a:xfrm flipH="1">
              <a:off x="3135022" y="1671977"/>
              <a:ext cx="1" cy="182750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grpSp>
      <p:grpSp>
        <p:nvGrpSpPr>
          <p:cNvPr id="272" name="Group"/>
          <p:cNvGrpSpPr/>
          <p:nvPr/>
        </p:nvGrpSpPr>
        <p:grpSpPr>
          <a:xfrm>
            <a:off x="1748408" y="8149793"/>
            <a:ext cx="15998092" cy="1840114"/>
            <a:chOff x="0" y="0"/>
            <a:chExt cx="15998090" cy="1840112"/>
          </a:xfrm>
        </p:grpSpPr>
        <p:sp>
          <p:nvSpPr>
            <p:cNvPr id="268" name="Rectangle"/>
            <p:cNvSpPr/>
            <p:nvPr/>
          </p:nvSpPr>
          <p:spPr>
            <a:xfrm>
              <a:off x="4553058" y="1436025"/>
              <a:ext cx="4983538" cy="404088"/>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69" name="Rectangle"/>
            <p:cNvSpPr/>
            <p:nvPr/>
          </p:nvSpPr>
          <p:spPr>
            <a:xfrm>
              <a:off x="0" y="1436025"/>
              <a:ext cx="3708900" cy="404088"/>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70" name="Rectangle"/>
            <p:cNvSpPr/>
            <p:nvPr/>
          </p:nvSpPr>
          <p:spPr>
            <a:xfrm>
              <a:off x="12289190" y="0"/>
              <a:ext cx="3708901" cy="404087"/>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71" name="Rectangle"/>
            <p:cNvSpPr/>
            <p:nvPr/>
          </p:nvSpPr>
          <p:spPr>
            <a:xfrm>
              <a:off x="9643926" y="24672"/>
              <a:ext cx="2579306" cy="420400"/>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278" name="Group"/>
          <p:cNvGrpSpPr/>
          <p:nvPr/>
        </p:nvGrpSpPr>
        <p:grpSpPr>
          <a:xfrm>
            <a:off x="4630923" y="8205878"/>
            <a:ext cx="12522788" cy="5241597"/>
            <a:chOff x="0" y="366660"/>
            <a:chExt cx="12522787" cy="5241595"/>
          </a:xfrm>
        </p:grpSpPr>
        <p:sp>
          <p:nvSpPr>
            <p:cNvPr id="273" name="Here is a quadricolon of superlative adjectives. It shows just how great the Rome is that has been left to them - and it was all established from farming!"/>
            <p:cNvSpPr txBox="1"/>
            <p:nvPr/>
          </p:nvSpPr>
          <p:spPr>
            <a:xfrm>
              <a:off x="3099528" y="2495844"/>
              <a:ext cx="8072600" cy="31124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Here is a quadricolon of superlative adjectives. It shows just how great the Rome is that has been left to them - and it was all established from farming!</a:t>
              </a:r>
            </a:p>
          </p:txBody>
        </p:sp>
        <p:sp>
          <p:nvSpPr>
            <p:cNvPr id="274" name="Line"/>
            <p:cNvSpPr/>
            <p:nvPr/>
          </p:nvSpPr>
          <p:spPr>
            <a:xfrm flipH="1" flipV="1">
              <a:off x="0" y="1897541"/>
              <a:ext cx="9176754" cy="150769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275" name="Line"/>
            <p:cNvSpPr/>
            <p:nvPr/>
          </p:nvSpPr>
          <p:spPr>
            <a:xfrm flipH="1" flipV="1">
              <a:off x="5680939" y="1997852"/>
              <a:ext cx="3412954" cy="147852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276" name="Line"/>
            <p:cNvSpPr/>
            <p:nvPr/>
          </p:nvSpPr>
          <p:spPr>
            <a:xfrm flipV="1">
              <a:off x="9107408" y="504764"/>
              <a:ext cx="3415380" cy="295252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277" name="Line"/>
            <p:cNvSpPr/>
            <p:nvPr/>
          </p:nvSpPr>
          <p:spPr>
            <a:xfrm flipV="1">
              <a:off x="9275947" y="366660"/>
              <a:ext cx="1" cy="323671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grpSp>
      <p:sp>
        <p:nvSpPr>
          <p:cNvPr id="279" name="Rectangle"/>
          <p:cNvSpPr/>
          <p:nvPr/>
        </p:nvSpPr>
        <p:spPr>
          <a:xfrm>
            <a:off x="4721575" y="6850609"/>
            <a:ext cx="4877296"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grpSp>
        <p:nvGrpSpPr>
          <p:cNvPr id="282" name="Group"/>
          <p:cNvGrpSpPr/>
          <p:nvPr/>
        </p:nvGrpSpPr>
        <p:grpSpPr>
          <a:xfrm>
            <a:off x="230795" y="357861"/>
            <a:ext cx="16698259" cy="5908227"/>
            <a:chOff x="0" y="0"/>
            <a:chExt cx="16698258" cy="5908225"/>
          </a:xfrm>
        </p:grpSpPr>
        <p:sp>
          <p:nvSpPr>
            <p:cNvPr id="280" name="The ancestors to which Cicero refers are the Romans of the distant past, when Rome was thought to have been a ‘golden age’ in better times. Here Cicero is appealing to his fellow Romans to think and behave like the Romans of the past. His idea is to sham"/>
            <p:cNvSpPr txBox="1"/>
            <p:nvPr/>
          </p:nvSpPr>
          <p:spPr>
            <a:xfrm>
              <a:off x="0" y="0"/>
              <a:ext cx="16698259" cy="2214605"/>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The ancestors to which Cicero refers are the Romans of the distant past, when Rome was thought to have been a ‘golden age’ in better times. Here Cicero is appealing to his fellow Romans to think and behave like the Romans of the past. His idea is to shame them for thinking lowly/deragatory thoughts about farmers now.</a:t>
              </a:r>
            </a:p>
          </p:txBody>
        </p:sp>
        <p:sp>
          <p:nvSpPr>
            <p:cNvPr id="281" name="Line"/>
            <p:cNvSpPr/>
            <p:nvPr/>
          </p:nvSpPr>
          <p:spPr>
            <a:xfrm flipH="1">
              <a:off x="6771089" y="2031638"/>
              <a:ext cx="1" cy="387658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grpSp>
      <p:grpSp>
        <p:nvGrpSpPr>
          <p:cNvPr id="285" name="Group"/>
          <p:cNvGrpSpPr/>
          <p:nvPr/>
        </p:nvGrpSpPr>
        <p:grpSpPr>
          <a:xfrm>
            <a:off x="7206913" y="2879273"/>
            <a:ext cx="8386293" cy="3997771"/>
            <a:chOff x="0" y="0"/>
            <a:chExt cx="8386292" cy="3997770"/>
          </a:xfrm>
        </p:grpSpPr>
        <p:sp>
          <p:nvSpPr>
            <p:cNvPr id="283" name="Line"/>
            <p:cNvSpPr/>
            <p:nvPr/>
          </p:nvSpPr>
          <p:spPr>
            <a:xfrm>
              <a:off x="6194758" y="1298813"/>
              <a:ext cx="2191535" cy="269895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284" name="These are the two things that Cicero…"/>
            <p:cNvSpPr txBox="1"/>
            <p:nvPr/>
          </p:nvSpPr>
          <p:spPr>
            <a:xfrm>
              <a:off x="0" y="0"/>
              <a:ext cx="7476237" cy="16265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These are the two things that Cicero</a:t>
              </a:r>
            </a:p>
            <a:p>
              <a:pPr defTabSz="825500">
                <a:defRPr sz="3200">
                  <a:solidFill>
                    <a:srgbClr val="FFFFFF"/>
                  </a:solidFill>
                  <a:latin typeface="Helvetica Neue Medium"/>
                  <a:ea typeface="Helvetica Neue Medium"/>
                  <a:cs typeface="Helvetica Neue Medium"/>
                  <a:sym typeface="Helvetica Neue Medium"/>
                </a:defRPr>
              </a:pPr>
              <a:r>
                <a:t>says their ancestors thought differently</a:t>
              </a:r>
              <a:br/>
              <a:r>
                <a:t>about. He is setting an example.</a:t>
              </a:r>
            </a:p>
          </p:txBody>
        </p:sp>
      </p:grpSp>
      <p:grpSp>
        <p:nvGrpSpPr>
          <p:cNvPr id="288" name="Group"/>
          <p:cNvGrpSpPr/>
          <p:nvPr/>
        </p:nvGrpSpPr>
        <p:grpSpPr>
          <a:xfrm>
            <a:off x="1944994" y="6850609"/>
            <a:ext cx="21497480" cy="1710384"/>
            <a:chOff x="0" y="0"/>
            <a:chExt cx="21497477" cy="1710383"/>
          </a:xfrm>
        </p:grpSpPr>
        <p:sp>
          <p:nvSpPr>
            <p:cNvPr id="286" name="Rectangle"/>
            <p:cNvSpPr/>
            <p:nvPr/>
          </p:nvSpPr>
          <p:spPr>
            <a:xfrm>
              <a:off x="12547357" y="0"/>
              <a:ext cx="8950121" cy="404087"/>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87" name="Rectangle"/>
            <p:cNvSpPr/>
            <p:nvPr/>
          </p:nvSpPr>
          <p:spPr>
            <a:xfrm>
              <a:off x="0" y="1323856"/>
              <a:ext cx="1382292" cy="386528"/>
            </a:xfrm>
            <a:prstGeom prst="rect">
              <a:avLst/>
            </a:prstGeom>
            <a:solidFill>
              <a:schemeClr val="accent6">
                <a:lumOff val="16165"/>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
        <p:nvSpPr>
          <p:cNvPr id="289" name="Rectangle"/>
          <p:cNvSpPr/>
          <p:nvPr/>
        </p:nvSpPr>
        <p:spPr>
          <a:xfrm>
            <a:off x="13194977" y="9456090"/>
            <a:ext cx="4270223" cy="404088"/>
          </a:xfrm>
          <a:prstGeom prst="rect">
            <a:avLst/>
          </a:prstGeom>
          <a:solidFill>
            <a:schemeClr val="accent6">
              <a:lumOff val="16165"/>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grpSp>
        <p:nvGrpSpPr>
          <p:cNvPr id="292" name="Group"/>
          <p:cNvGrpSpPr/>
          <p:nvPr/>
        </p:nvGrpSpPr>
        <p:grpSpPr>
          <a:xfrm>
            <a:off x="16235474" y="9456090"/>
            <a:ext cx="7395290" cy="3859563"/>
            <a:chOff x="0" y="0"/>
            <a:chExt cx="7395289" cy="3859561"/>
          </a:xfrm>
        </p:grpSpPr>
        <p:sp>
          <p:nvSpPr>
            <p:cNvPr id="290" name="Line"/>
            <p:cNvSpPr/>
            <p:nvPr/>
          </p:nvSpPr>
          <p:spPr>
            <a:xfrm flipH="1" flipV="1">
              <a:off x="322089" y="-1"/>
              <a:ext cx="2057727" cy="153607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291" name="‘They left us’; this is what the ancestors have set up and left…"/>
            <p:cNvSpPr txBox="1"/>
            <p:nvPr/>
          </p:nvSpPr>
          <p:spPr>
            <a:xfrm>
              <a:off x="0" y="747150"/>
              <a:ext cx="7395290" cy="3112412"/>
            </a:xfrm>
            <a:prstGeom prst="rect">
              <a:avLst/>
            </a:prstGeom>
            <a:solidFill>
              <a:schemeClr val="accent6"/>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825500">
                <a:defRPr sz="3200">
                  <a:solidFill>
                    <a:srgbClr val="FFFFFF"/>
                  </a:solidFill>
                  <a:latin typeface="Helvetica Neue Medium"/>
                  <a:ea typeface="Helvetica Neue Medium"/>
                  <a:cs typeface="Helvetica Neue Medium"/>
                  <a:sym typeface="Helvetica Neue Medium"/>
                </a:defRPr>
              </a:pPr>
              <a:r>
                <a:t>‘They left us’; this is what the ancestors have set up and left </a:t>
              </a:r>
            </a:p>
            <a:p>
              <a:pPr defTabSz="825500">
                <a:defRPr sz="3200">
                  <a:solidFill>
                    <a:srgbClr val="FFFFFF"/>
                  </a:solidFill>
                  <a:latin typeface="Helvetica Neue Medium"/>
                  <a:ea typeface="Helvetica Neue Medium"/>
                  <a:cs typeface="Helvetica Neue Medium"/>
                  <a:sym typeface="Helvetica Neue Medium"/>
                </a:defRPr>
              </a:pPr>
              <a:r>
                <a:t>for Cicero’s Romans. He is saying</a:t>
              </a:r>
              <a:br/>
              <a:r>
                <a:t>that they would be irresponsible</a:t>
              </a:r>
              <a:br/>
              <a:r>
                <a:t>not to look after the state, particularly now it has grown even better!</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60"/>
                                        </p:tgtEl>
                                        <p:attrNameLst>
                                          <p:attrName>style.visibility</p:attrName>
                                        </p:attrNameLst>
                                      </p:cBhvr>
                                      <p:to>
                                        <p:strVal val="visible"/>
                                      </p:to>
                                    </p:set>
                                    <p:animEffect filter="box(out)" transition="in">
                                      <p:cBhvr>
                                        <p:cTn id="7" dur="10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2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32" presetID="4" grpId="3" fill="hold">
                                  <p:stCondLst>
                                    <p:cond delay="0"/>
                                  </p:stCondLst>
                                  <p:iterate type="el" backwards="0">
                                    <p:tmAbs val="0"/>
                                  </p:iterate>
                                  <p:childTnLst>
                                    <p:set>
                                      <p:cBhvr>
                                        <p:cTn id="15" fill="hold"/>
                                        <p:tgtEl>
                                          <p:spTgt spid="264"/>
                                        </p:tgtEl>
                                        <p:attrNameLst>
                                          <p:attrName>style.visibility</p:attrName>
                                        </p:attrNameLst>
                                      </p:cBhvr>
                                      <p:to>
                                        <p:strVal val="visible"/>
                                      </p:to>
                                    </p:set>
                                    <p:animEffect filter="box(out)" transition="in">
                                      <p:cBhvr>
                                        <p:cTn id="16" dur="1000"/>
                                        <p:tgtEl>
                                          <p:spTgt spid="264"/>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2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5" fill="hold">
                                  <p:stCondLst>
                                    <p:cond delay="0"/>
                                  </p:stCondLst>
                                  <p:iterate type="el" backwards="0">
                                    <p:tmAbs val="0"/>
                                  </p:iterate>
                                  <p:childTnLst>
                                    <p:set>
                                      <p:cBhvr>
                                        <p:cTn id="24" fill="hold"/>
                                        <p:tgtEl>
                                          <p:spTgt spid="279"/>
                                        </p:tgtEl>
                                        <p:attrNameLst>
                                          <p:attrName>style.visibility</p:attrName>
                                        </p:attrNameLst>
                                      </p:cBhvr>
                                      <p:to>
                                        <p:strVal val="visible"/>
                                      </p:to>
                                    </p:set>
                                    <p:animEffect filter="box(out)" transition="in">
                                      <p:cBhvr>
                                        <p:cTn id="25" dur="1000"/>
                                        <p:tgtEl>
                                          <p:spTgt spid="279"/>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28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32" presetID="4" grpId="7" fill="hold">
                                  <p:stCondLst>
                                    <p:cond delay="0"/>
                                  </p:stCondLst>
                                  <p:iterate type="el" backwards="0">
                                    <p:tmAbs val="0"/>
                                  </p:iterate>
                                  <p:childTnLst>
                                    <p:set>
                                      <p:cBhvr>
                                        <p:cTn id="33" fill="hold"/>
                                        <p:tgtEl>
                                          <p:spTgt spid="288"/>
                                        </p:tgtEl>
                                        <p:attrNameLst>
                                          <p:attrName>style.visibility</p:attrName>
                                        </p:attrNameLst>
                                      </p:cBhvr>
                                      <p:to>
                                        <p:strVal val="visible"/>
                                      </p:to>
                                    </p:set>
                                    <p:animEffect filter="box(out)" transition="in">
                                      <p:cBhvr>
                                        <p:cTn id="34" dur="1000"/>
                                        <p:tgtEl>
                                          <p:spTgt spid="288"/>
                                        </p:tgtEl>
                                      </p:cBhvr>
                                    </p:animEffect>
                                  </p:childTnLst>
                                </p:cTn>
                              </p:par>
                            </p:childTnLst>
                          </p:cTn>
                        </p:par>
                        <p:par>
                          <p:cTn id="35" fill="hold">
                            <p:stCondLst>
                              <p:cond delay="1000"/>
                            </p:stCondLst>
                            <p:childTnLst>
                              <p:par>
                                <p:cTn id="36" presetClass="entr" nodeType="afterEffect" presetSubtype="0" presetID="1" grpId="8" fill="hold">
                                  <p:stCondLst>
                                    <p:cond delay="0"/>
                                  </p:stCondLst>
                                  <p:iterate type="el" backwards="0">
                                    <p:tmAbs val="0"/>
                                  </p:iterate>
                                  <p:childTnLst>
                                    <p:set>
                                      <p:cBhvr>
                                        <p:cTn id="37" fill="hold"/>
                                        <p:tgtEl>
                                          <p:spTgt spid="28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32" presetID="4" grpId="9" fill="hold">
                                  <p:stCondLst>
                                    <p:cond delay="0"/>
                                  </p:stCondLst>
                                  <p:iterate type="el" backwards="0">
                                    <p:tmAbs val="0"/>
                                  </p:iterate>
                                  <p:childTnLst>
                                    <p:set>
                                      <p:cBhvr>
                                        <p:cTn id="41" fill="hold"/>
                                        <p:tgtEl>
                                          <p:spTgt spid="289"/>
                                        </p:tgtEl>
                                        <p:attrNameLst>
                                          <p:attrName>style.visibility</p:attrName>
                                        </p:attrNameLst>
                                      </p:cBhvr>
                                      <p:to>
                                        <p:strVal val="visible"/>
                                      </p:to>
                                    </p:set>
                                    <p:animEffect filter="box(out)" transition="in">
                                      <p:cBhvr>
                                        <p:cTn id="42" dur="1000"/>
                                        <p:tgtEl>
                                          <p:spTgt spid="28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0" fill="hold">
                                  <p:stCondLst>
                                    <p:cond delay="0"/>
                                  </p:stCondLst>
                                  <p:iterate type="el" backwards="0">
                                    <p:tmAbs val="0"/>
                                  </p:iterate>
                                  <p:childTnLst>
                                    <p:set>
                                      <p:cBhvr>
                                        <p:cTn id="46" fill="hold"/>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2"/>
      <p:bldP build="whole" bldLvl="1" animBg="1" rev="0" advAuto="0" spid="288" grpId="7"/>
      <p:bldP build="whole" bldLvl="1" animBg="1" rev="0" advAuto="0" spid="282" grpId="6"/>
      <p:bldP build="whole" bldLvl="1" animBg="1" rev="0" advAuto="0" spid="285" grpId="8"/>
      <p:bldP build="whole" bldLvl="1" animBg="1" rev="0" advAuto="0" spid="264" grpId="3"/>
      <p:bldP build="whole" bldLvl="1" animBg="1" rev="0" advAuto="0" spid="289" grpId="9"/>
      <p:bldP build="whole" bldLvl="1" animBg="1" rev="0" advAuto="0" spid="292" grpId="10"/>
      <p:bldP build="whole" bldLvl="1" animBg="1" rev="0" advAuto="0" spid="260" grpId="1"/>
      <p:bldP build="whole" bldLvl="1" animBg="1" rev="0" advAuto="0" spid="267" grpId="4"/>
      <p:bldP build="whole" bldLvl="1" animBg="1" rev="0" advAuto="0" spid="279" grpId="5"/>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Rectangle"/>
          <p:cNvSpPr/>
          <p:nvPr/>
        </p:nvSpPr>
        <p:spPr>
          <a:xfrm>
            <a:off x="16660158" y="6417652"/>
            <a:ext cx="7106984" cy="127000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95" name="Look at lines 1-8 (accusatory… reliquerunt) What makes these lines an effective piece of Latin writing? You should discuss four examples, referring to the Latin for each: [8]"/>
          <p:cNvSpPr txBox="1"/>
          <p:nvPr/>
        </p:nvSpPr>
        <p:spPr>
          <a:xfrm>
            <a:off x="498376" y="1028699"/>
            <a:ext cx="23387249" cy="3365501"/>
          </a:xfrm>
          <a:prstGeom prst="rect">
            <a:avLst/>
          </a:prstGeom>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1200"/>
              </a:spcBef>
              <a:defRPr sz="5000">
                <a:solidFill>
                  <a:srgbClr val="000000"/>
                </a:solidFill>
                <a:latin typeface="Verdana"/>
                <a:ea typeface="Verdana"/>
                <a:cs typeface="Verdana"/>
                <a:sym typeface="Verdana"/>
              </a:defRPr>
            </a:pPr>
            <a:r>
              <a:t>Look at </a:t>
            </a:r>
            <a:r>
              <a:rPr b="1"/>
              <a:t>lines 1-8 </a:t>
            </a:r>
            <a:r>
              <a:t>(</a:t>
            </a:r>
            <a:r>
              <a:rPr i="1"/>
              <a:t>accusatory… reliquerunt) </a:t>
            </a:r>
            <a:r>
              <a:t>What makes these lines an effective piece of Latin writing? You should discuss </a:t>
            </a:r>
            <a:r>
              <a:rPr b="1"/>
              <a:t>four </a:t>
            </a:r>
            <a:r>
              <a:t>examples, referring to the Latin for each: [8] </a:t>
            </a:r>
            <a:endParaRPr>
              <a:latin typeface="Times Roman"/>
              <a:ea typeface="Times Roman"/>
              <a:cs typeface="Times Roman"/>
              <a:sym typeface="Times Roman"/>
            </a:endParaRPr>
          </a:p>
        </p:txBody>
      </p:sp>
      <p:sp>
        <p:nvSpPr>
          <p:cNvPr id="296" name="You should read the question carefully"/>
          <p:cNvSpPr txBox="1"/>
          <p:nvPr/>
        </p:nvSpPr>
        <p:spPr>
          <a:xfrm>
            <a:off x="5876034" y="5893709"/>
            <a:ext cx="11365231" cy="908681"/>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solidFill>
                  <a:srgbClr val="FFFFFF"/>
                </a:solidFill>
                <a:latin typeface="Helvetica Neue Medium"/>
                <a:ea typeface="Helvetica Neue Medium"/>
                <a:cs typeface="Helvetica Neue Medium"/>
                <a:sym typeface="Helvetica Neue Medium"/>
              </a:defRPr>
            </a:lvl1pPr>
          </a:lstStyle>
          <a:p>
            <a:pPr/>
            <a:r>
              <a:t>You should read the question carefully</a:t>
            </a:r>
          </a:p>
        </p:txBody>
      </p:sp>
      <p:sp>
        <p:nvSpPr>
          <p:cNvPr id="297" name="You should pick out your 4 examples in Latin"/>
          <p:cNvSpPr txBox="1"/>
          <p:nvPr/>
        </p:nvSpPr>
        <p:spPr>
          <a:xfrm>
            <a:off x="4923852" y="7082615"/>
            <a:ext cx="13269596" cy="908682"/>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solidFill>
                  <a:srgbClr val="FFFFFF"/>
                </a:solidFill>
                <a:latin typeface="Helvetica Neue Medium"/>
                <a:ea typeface="Helvetica Neue Medium"/>
                <a:cs typeface="Helvetica Neue Medium"/>
                <a:sym typeface="Helvetica Neue Medium"/>
              </a:defRPr>
            </a:lvl1pPr>
          </a:lstStyle>
          <a:p>
            <a:pPr/>
            <a:r>
              <a:t>You should pick out your 4 examples in Latin</a:t>
            </a:r>
          </a:p>
        </p:txBody>
      </p:sp>
      <p:sp>
        <p:nvSpPr>
          <p:cNvPr id="298" name="You should write what your examples mean in English"/>
          <p:cNvSpPr txBox="1"/>
          <p:nvPr/>
        </p:nvSpPr>
        <p:spPr>
          <a:xfrm>
            <a:off x="3606226" y="8301898"/>
            <a:ext cx="15904846" cy="908682"/>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solidFill>
                  <a:srgbClr val="FFFFFF"/>
                </a:solidFill>
                <a:latin typeface="Helvetica Neue Medium"/>
                <a:ea typeface="Helvetica Neue Medium"/>
                <a:cs typeface="Helvetica Neue Medium"/>
                <a:sym typeface="Helvetica Neue Medium"/>
              </a:defRPr>
            </a:lvl1pPr>
          </a:lstStyle>
          <a:p>
            <a:pPr/>
            <a:r>
              <a:t>You should write what your examples mean in English</a:t>
            </a:r>
          </a:p>
        </p:txBody>
      </p:sp>
      <p:sp>
        <p:nvSpPr>
          <p:cNvPr id="299" name="PLANNING YOUR ANSWER"/>
          <p:cNvSpPr txBox="1"/>
          <p:nvPr/>
        </p:nvSpPr>
        <p:spPr>
          <a:xfrm>
            <a:off x="7407019" y="4689614"/>
            <a:ext cx="8303261" cy="908681"/>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solidFill>
                  <a:srgbClr val="FFFFFF"/>
                </a:solidFill>
                <a:latin typeface="Helvetica Neue Medium"/>
                <a:ea typeface="Helvetica Neue Medium"/>
                <a:cs typeface="Helvetica Neue Medium"/>
                <a:sym typeface="Helvetica Neue Medium"/>
              </a:defRPr>
            </a:lvl1pPr>
          </a:lstStyle>
          <a:p>
            <a:pPr/>
            <a:r>
              <a:t>PLANNING YOUR ANSWER</a:t>
            </a:r>
          </a:p>
        </p:txBody>
      </p:sp>
      <p:sp>
        <p:nvSpPr>
          <p:cNvPr id="300" name="What techniques do your 4 examples use? e.g. simile"/>
          <p:cNvSpPr txBox="1"/>
          <p:nvPr/>
        </p:nvSpPr>
        <p:spPr>
          <a:xfrm>
            <a:off x="3682427" y="9475616"/>
            <a:ext cx="15752446" cy="908682"/>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solidFill>
                  <a:srgbClr val="FFFFFF"/>
                </a:solidFill>
                <a:latin typeface="Helvetica Neue Medium"/>
                <a:ea typeface="Helvetica Neue Medium"/>
                <a:cs typeface="Helvetica Neue Medium"/>
                <a:sym typeface="Helvetica Neue Medium"/>
              </a:defRPr>
            </a:lvl1pPr>
          </a:lstStyle>
          <a:p>
            <a:pPr/>
            <a:r>
              <a:t>What techniques do your 4 examples use? e.g. simile</a:t>
            </a:r>
          </a:p>
        </p:txBody>
      </p:sp>
      <p:sp>
        <p:nvSpPr>
          <p:cNvPr id="301" name="Write up your answer, with an introduction and conclusion.…"/>
          <p:cNvSpPr txBox="1"/>
          <p:nvPr/>
        </p:nvSpPr>
        <p:spPr>
          <a:xfrm>
            <a:off x="2635629" y="10679711"/>
            <a:ext cx="17846041" cy="1683381"/>
          </a:xfrm>
          <a:prstGeom prst="rect">
            <a:avLst/>
          </a:prstGeom>
          <a:solidFill>
            <a:schemeClr val="accent6"/>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000">
                <a:solidFill>
                  <a:srgbClr val="FFFFFF"/>
                </a:solidFill>
                <a:latin typeface="Helvetica Neue Medium"/>
                <a:ea typeface="Helvetica Neue Medium"/>
                <a:cs typeface="Helvetica Neue Medium"/>
                <a:sym typeface="Helvetica Neue Medium"/>
              </a:defRPr>
            </a:pPr>
            <a:r>
              <a:t>Write up your answer, with an introduction and conclusion. </a:t>
            </a:r>
          </a:p>
          <a:p>
            <a:pPr defTabSz="825500">
              <a:defRPr sz="5000">
                <a:solidFill>
                  <a:srgbClr val="FFFFFF"/>
                </a:solidFill>
                <a:latin typeface="Helvetica Neue Medium"/>
                <a:ea typeface="Helvetica Neue Medium"/>
                <a:cs typeface="Helvetica Neue Medium"/>
                <a:sym typeface="Helvetica Neue Medium"/>
              </a:defRPr>
            </a:pPr>
            <a:r>
              <a:t>Write a new paragraph for each point, using PEEL technique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